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22"/>
  </p:notesMasterIdLst>
  <p:handoutMasterIdLst>
    <p:handoutMasterId r:id="rId123"/>
  </p:handoutMasterIdLst>
  <p:sldIdLst>
    <p:sldId id="898" r:id="rId2"/>
    <p:sldId id="782" r:id="rId3"/>
    <p:sldId id="784" r:id="rId4"/>
    <p:sldId id="783" r:id="rId5"/>
    <p:sldId id="854" r:id="rId6"/>
    <p:sldId id="855" r:id="rId7"/>
    <p:sldId id="856" r:id="rId8"/>
    <p:sldId id="857" r:id="rId9"/>
    <p:sldId id="531" r:id="rId10"/>
    <p:sldId id="263" r:id="rId11"/>
    <p:sldId id="858" r:id="rId12"/>
    <p:sldId id="859" r:id="rId13"/>
    <p:sldId id="861" r:id="rId14"/>
    <p:sldId id="765" r:id="rId15"/>
    <p:sldId id="862" r:id="rId16"/>
    <p:sldId id="763" r:id="rId17"/>
    <p:sldId id="863" r:id="rId18"/>
    <p:sldId id="561" r:id="rId19"/>
    <p:sldId id="929" r:id="rId20"/>
    <p:sldId id="930" r:id="rId21"/>
    <p:sldId id="931" r:id="rId22"/>
    <p:sldId id="932" r:id="rId23"/>
    <p:sldId id="933" r:id="rId24"/>
    <p:sldId id="934" r:id="rId25"/>
    <p:sldId id="935" r:id="rId26"/>
    <p:sldId id="864" r:id="rId27"/>
    <p:sldId id="267" r:id="rId28"/>
    <p:sldId id="268" r:id="rId29"/>
    <p:sldId id="269" r:id="rId30"/>
    <p:sldId id="865" r:id="rId31"/>
    <p:sldId id="771" r:id="rId32"/>
    <p:sldId id="866" r:id="rId33"/>
    <p:sldId id="925" r:id="rId34"/>
    <p:sldId id="926" r:id="rId35"/>
    <p:sldId id="767" r:id="rId36"/>
    <p:sldId id="927" r:id="rId37"/>
    <p:sldId id="374" r:id="rId38"/>
    <p:sldId id="371" r:id="rId39"/>
    <p:sldId id="928" r:id="rId40"/>
    <p:sldId id="372" r:id="rId41"/>
    <p:sldId id="373" r:id="rId42"/>
    <p:sldId id="867" r:id="rId43"/>
    <p:sldId id="868" r:id="rId44"/>
    <p:sldId id="899" r:id="rId45"/>
    <p:sldId id="900" r:id="rId46"/>
    <p:sldId id="901" r:id="rId47"/>
    <p:sldId id="902" r:id="rId48"/>
    <p:sldId id="903" r:id="rId49"/>
    <p:sldId id="836" r:id="rId50"/>
    <p:sldId id="870" r:id="rId51"/>
    <p:sldId id="871" r:id="rId52"/>
    <p:sldId id="270" r:id="rId53"/>
    <p:sldId id="271" r:id="rId54"/>
    <p:sldId id="272" r:id="rId55"/>
    <p:sldId id="873" r:id="rId56"/>
    <p:sldId id="949" r:id="rId57"/>
    <p:sldId id="950" r:id="rId58"/>
    <p:sldId id="951" r:id="rId59"/>
    <p:sldId id="952" r:id="rId60"/>
    <p:sldId id="953" r:id="rId61"/>
    <p:sldId id="954" r:id="rId62"/>
    <p:sldId id="955" r:id="rId63"/>
    <p:sldId id="887" r:id="rId64"/>
    <p:sldId id="956" r:id="rId65"/>
    <p:sldId id="957" r:id="rId66"/>
    <p:sldId id="886" r:id="rId67"/>
    <p:sldId id="958" r:id="rId68"/>
    <p:sldId id="874" r:id="rId69"/>
    <p:sldId id="904" r:id="rId70"/>
    <p:sldId id="905" r:id="rId71"/>
    <p:sldId id="906" r:id="rId72"/>
    <p:sldId id="907" r:id="rId73"/>
    <p:sldId id="908" r:id="rId74"/>
    <p:sldId id="909" r:id="rId75"/>
    <p:sldId id="876" r:id="rId76"/>
    <p:sldId id="630" r:id="rId77"/>
    <p:sldId id="877" r:id="rId78"/>
    <p:sldId id="910" r:id="rId79"/>
    <p:sldId id="911" r:id="rId80"/>
    <p:sldId id="912" r:id="rId81"/>
    <p:sldId id="913" r:id="rId82"/>
    <p:sldId id="914" r:id="rId83"/>
    <p:sldId id="915" r:id="rId84"/>
    <p:sldId id="916" r:id="rId85"/>
    <p:sldId id="917" r:id="rId86"/>
    <p:sldId id="918" r:id="rId87"/>
    <p:sldId id="919" r:id="rId88"/>
    <p:sldId id="920" r:id="rId89"/>
    <p:sldId id="921" r:id="rId90"/>
    <p:sldId id="875" r:id="rId91"/>
    <p:sldId id="922" r:id="rId92"/>
    <p:sldId id="923" r:id="rId93"/>
    <p:sldId id="924" r:id="rId94"/>
    <p:sldId id="878" r:id="rId95"/>
    <p:sldId id="851" r:id="rId96"/>
    <p:sldId id="852" r:id="rId97"/>
    <p:sldId id="938" r:id="rId98"/>
    <p:sldId id="939" r:id="rId99"/>
    <p:sldId id="940" r:id="rId100"/>
    <p:sldId id="941" r:id="rId101"/>
    <p:sldId id="942" r:id="rId102"/>
    <p:sldId id="860" r:id="rId103"/>
    <p:sldId id="943" r:id="rId104"/>
    <p:sldId id="853" r:id="rId105"/>
    <p:sldId id="944" r:id="rId106"/>
    <p:sldId id="945" r:id="rId107"/>
    <p:sldId id="946" r:id="rId108"/>
    <p:sldId id="947" r:id="rId109"/>
    <p:sldId id="948" r:id="rId110"/>
    <p:sldId id="879" r:id="rId111"/>
    <p:sldId id="880" r:id="rId112"/>
    <p:sldId id="881" r:id="rId113"/>
    <p:sldId id="936" r:id="rId114"/>
    <p:sldId id="937" r:id="rId115"/>
    <p:sldId id="882" r:id="rId116"/>
    <p:sldId id="883" r:id="rId117"/>
    <p:sldId id="884" r:id="rId118"/>
    <p:sldId id="885" r:id="rId119"/>
    <p:sldId id="758" r:id="rId120"/>
    <p:sldId id="869" r:id="rId121"/>
  </p:sldIdLst>
  <p:sldSz cx="9144000" cy="6858000" type="screen4x3"/>
  <p:notesSz cx="6858000" cy="9296400"/>
  <p:defaultTextStyle>
    <a:defPPr>
      <a:defRPr lang="en-US"/>
    </a:defPPr>
    <a:lvl1pPr algn="l" rtl="0" fontAlgn="base">
      <a:spcBef>
        <a:spcPct val="0"/>
      </a:spcBef>
      <a:spcAft>
        <a:spcPct val="0"/>
      </a:spcAft>
      <a:defRPr sz="2400" kern="1200">
        <a:solidFill>
          <a:schemeClr val="tx1"/>
        </a:solidFill>
        <a:latin typeface="Times"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2942"/>
    <a:srgbClr val="F7AC1F"/>
    <a:srgbClr val="A7A7B1"/>
    <a:srgbClr val="00112F"/>
    <a:srgbClr val="FFFFFF"/>
    <a:srgbClr val="73737A"/>
    <a:srgbClr val="FF6600"/>
    <a:srgbClr val="C8C8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91" autoAdjust="0"/>
    <p:restoredTop sz="89687" autoAdjust="0"/>
  </p:normalViewPr>
  <p:slideViewPr>
    <p:cSldViewPr>
      <p:cViewPr varScale="1">
        <p:scale>
          <a:sx n="52" d="100"/>
          <a:sy n="52" d="100"/>
        </p:scale>
        <p:origin x="66" y="3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54" d="100"/>
          <a:sy n="54" d="100"/>
        </p:scale>
        <p:origin x="846"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320" cy="465774"/>
          </a:xfrm>
          <a:prstGeom prst="rect">
            <a:avLst/>
          </a:prstGeom>
        </p:spPr>
        <p:txBody>
          <a:bodyPr vert="horz" lIns="91440" tIns="45720" rIns="91440" bIns="45720" rtlCol="0"/>
          <a:lstStyle>
            <a:lvl1pPr algn="l">
              <a:defRPr sz="1200"/>
            </a:lvl1pPr>
          </a:lstStyle>
          <a:p>
            <a:r>
              <a:rPr lang="en-US" dirty="0"/>
              <a:t>Knights of Columbus NONPARTISAN National Voter Registration Program</a:t>
            </a:r>
          </a:p>
        </p:txBody>
      </p:sp>
      <p:sp>
        <p:nvSpPr>
          <p:cNvPr id="3" name="Date Placeholder 2"/>
          <p:cNvSpPr>
            <a:spLocks noGrp="1"/>
          </p:cNvSpPr>
          <p:nvPr>
            <p:ph type="dt" sz="quarter" idx="1"/>
          </p:nvPr>
        </p:nvSpPr>
        <p:spPr>
          <a:xfrm>
            <a:off x="3884122" y="0"/>
            <a:ext cx="2972320" cy="465774"/>
          </a:xfrm>
          <a:prstGeom prst="rect">
            <a:avLst/>
          </a:prstGeom>
        </p:spPr>
        <p:txBody>
          <a:bodyPr vert="horz" lIns="91440" tIns="45720" rIns="91440" bIns="45720" rtlCol="0"/>
          <a:lstStyle>
            <a:lvl1pPr algn="r">
              <a:defRPr sz="1200"/>
            </a:lvl1pPr>
          </a:lstStyle>
          <a:p>
            <a:r>
              <a:rPr lang="en-US" dirty="0"/>
              <a:t>7/13/2016</a:t>
            </a:r>
          </a:p>
        </p:txBody>
      </p:sp>
      <p:sp>
        <p:nvSpPr>
          <p:cNvPr id="4" name="Footer Placeholder 3"/>
          <p:cNvSpPr>
            <a:spLocks noGrp="1"/>
          </p:cNvSpPr>
          <p:nvPr>
            <p:ph type="ftr" sz="quarter" idx="2"/>
          </p:nvPr>
        </p:nvSpPr>
        <p:spPr>
          <a:xfrm>
            <a:off x="1" y="8830628"/>
            <a:ext cx="2972320" cy="465773"/>
          </a:xfrm>
          <a:prstGeom prst="rect">
            <a:avLst/>
          </a:prstGeom>
        </p:spPr>
        <p:txBody>
          <a:bodyPr vert="horz" lIns="91440" tIns="45720" rIns="91440" bIns="45720" rtlCol="0" anchor="b"/>
          <a:lstStyle>
            <a:lvl1pPr algn="l">
              <a:defRPr sz="1200"/>
            </a:lvl1pPr>
          </a:lstStyle>
          <a:p>
            <a:r>
              <a:rPr lang="en-US" dirty="0"/>
              <a:t>Copyright © 2016, Knights of Columbus. All Rights Reserved.</a:t>
            </a:r>
          </a:p>
        </p:txBody>
      </p:sp>
      <p:sp>
        <p:nvSpPr>
          <p:cNvPr id="5" name="Slide Number Placeholder 4"/>
          <p:cNvSpPr>
            <a:spLocks noGrp="1"/>
          </p:cNvSpPr>
          <p:nvPr>
            <p:ph type="sldNum" sz="quarter" idx="3"/>
          </p:nvPr>
        </p:nvSpPr>
        <p:spPr>
          <a:xfrm>
            <a:off x="3884122" y="8830628"/>
            <a:ext cx="2972320" cy="465773"/>
          </a:xfrm>
          <a:prstGeom prst="rect">
            <a:avLst/>
          </a:prstGeom>
        </p:spPr>
        <p:txBody>
          <a:bodyPr vert="horz" lIns="91440" tIns="45720" rIns="91440" bIns="45720" rtlCol="0" anchor="b"/>
          <a:lstStyle>
            <a:lvl1pPr algn="r">
              <a:defRPr sz="1200"/>
            </a:lvl1pPr>
          </a:lstStyle>
          <a:p>
            <a:fld id="{F806D149-908E-437A-8AE6-FB65FE415806}" type="slidenum">
              <a:rPr lang="en-US" smtClean="0"/>
              <a:pPr/>
              <a:t>‹#›</a:t>
            </a:fld>
            <a:endParaRPr lang="en-US" dirty="0"/>
          </a:p>
        </p:txBody>
      </p:sp>
    </p:spTree>
    <p:extLst>
      <p:ext uri="{BB962C8B-B14F-4D97-AF65-F5344CB8AC3E}">
        <p14:creationId xmlns:p14="http://schemas.microsoft.com/office/powerpoint/2010/main" val="376971415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72421" cy="466577"/>
          </a:xfrm>
          <a:prstGeom prst="rect">
            <a:avLst/>
          </a:prstGeom>
        </p:spPr>
        <p:txBody>
          <a:bodyPr vert="horz" lIns="91440" tIns="45720" rIns="91440" bIns="45720" rtlCol="0"/>
          <a:lstStyle>
            <a:lvl1pPr algn="l">
              <a:defRPr sz="1200"/>
            </a:lvl1pPr>
          </a:lstStyle>
          <a:p>
            <a:r>
              <a:rPr lang="en-US" dirty="0"/>
              <a:t>Knights of Columbus NONPARTISAN National Voter Registration Program</a:t>
            </a:r>
          </a:p>
        </p:txBody>
      </p:sp>
      <p:sp>
        <p:nvSpPr>
          <p:cNvPr id="3" name="Date Placeholder 2"/>
          <p:cNvSpPr>
            <a:spLocks noGrp="1"/>
          </p:cNvSpPr>
          <p:nvPr>
            <p:ph type="dt" idx="1"/>
          </p:nvPr>
        </p:nvSpPr>
        <p:spPr>
          <a:xfrm>
            <a:off x="3884028" y="1"/>
            <a:ext cx="2972421" cy="466577"/>
          </a:xfrm>
          <a:prstGeom prst="rect">
            <a:avLst/>
          </a:prstGeom>
        </p:spPr>
        <p:txBody>
          <a:bodyPr vert="horz" lIns="91440" tIns="45720" rIns="91440" bIns="45720" rtlCol="0"/>
          <a:lstStyle>
            <a:lvl1pPr algn="r">
              <a:defRPr sz="1200"/>
            </a:lvl1pPr>
          </a:lstStyle>
          <a:p>
            <a:r>
              <a:rPr lang="en-US" dirty="0"/>
              <a:t>7/13/2016</a:t>
            </a:r>
          </a:p>
        </p:txBody>
      </p:sp>
      <p:sp>
        <p:nvSpPr>
          <p:cNvPr id="4" name="Slide Image Placeholder 3"/>
          <p:cNvSpPr>
            <a:spLocks noGrp="1" noRot="1" noChangeAspect="1"/>
          </p:cNvSpPr>
          <p:nvPr>
            <p:ph type="sldImg" idx="2"/>
          </p:nvPr>
        </p:nvSpPr>
        <p:spPr>
          <a:xfrm>
            <a:off x="1336675" y="1162050"/>
            <a:ext cx="4184650" cy="31384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6422" y="4474035"/>
            <a:ext cx="5485158" cy="366071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824"/>
            <a:ext cx="2972421" cy="466577"/>
          </a:xfrm>
          <a:prstGeom prst="rect">
            <a:avLst/>
          </a:prstGeom>
        </p:spPr>
        <p:txBody>
          <a:bodyPr vert="horz" lIns="91440" tIns="45720" rIns="91440" bIns="45720" rtlCol="0" anchor="b"/>
          <a:lstStyle>
            <a:lvl1pPr algn="l">
              <a:defRPr sz="1200"/>
            </a:lvl1pPr>
          </a:lstStyle>
          <a:p>
            <a:r>
              <a:rPr lang="en-US" dirty="0"/>
              <a:t>Copyright © 2016, Knights of Columbus. All Rights Reserved.</a:t>
            </a:r>
          </a:p>
        </p:txBody>
      </p:sp>
      <p:sp>
        <p:nvSpPr>
          <p:cNvPr id="7" name="Slide Number Placeholder 6"/>
          <p:cNvSpPr>
            <a:spLocks noGrp="1"/>
          </p:cNvSpPr>
          <p:nvPr>
            <p:ph type="sldNum" sz="quarter" idx="5"/>
          </p:nvPr>
        </p:nvSpPr>
        <p:spPr>
          <a:xfrm>
            <a:off x="3884028" y="8829824"/>
            <a:ext cx="2972421" cy="466577"/>
          </a:xfrm>
          <a:prstGeom prst="rect">
            <a:avLst/>
          </a:prstGeom>
        </p:spPr>
        <p:txBody>
          <a:bodyPr vert="horz" lIns="91440" tIns="45720" rIns="91440" bIns="45720" rtlCol="0" anchor="b"/>
          <a:lstStyle>
            <a:lvl1pPr algn="r">
              <a:defRPr sz="1200"/>
            </a:lvl1pPr>
          </a:lstStyle>
          <a:p>
            <a:fld id="{760AFC91-F8AD-4DBA-A5D9-7A5F8D587510}" type="slidenum">
              <a:rPr lang="en-US" smtClean="0"/>
              <a:pPr/>
              <a:t>‹#›</a:t>
            </a:fld>
            <a:endParaRPr lang="en-US" dirty="0"/>
          </a:p>
        </p:txBody>
      </p:sp>
    </p:spTree>
    <p:extLst>
      <p:ext uri="{BB962C8B-B14F-4D97-AF65-F5344CB8AC3E}">
        <p14:creationId xmlns:p14="http://schemas.microsoft.com/office/powerpoint/2010/main" val="1688118372"/>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903746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8: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8: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1" name="Google Shape;121;p8: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dirty="0"/>
          </a:p>
        </p:txBody>
      </p:sp>
      <p:sp>
        <p:nvSpPr>
          <p:cNvPr id="122" name="Google Shape;122;p8: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dirty="0"/>
              <a:t>7/13/2016</a:t>
            </a:r>
            <a:endParaRPr dirty="0"/>
          </a:p>
        </p:txBody>
      </p:sp>
      <p:sp>
        <p:nvSpPr>
          <p:cNvPr id="123" name="Google Shape;123;p8: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Copyright © 2016, Knights of Columbus. All Rights Reserved.</a:t>
            </a:r>
            <a:endParaRPr dirty="0"/>
          </a:p>
        </p:txBody>
      </p:sp>
      <p:sp>
        <p:nvSpPr>
          <p:cNvPr id="124" name="Google Shape;124;p8: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Knights of Columbus NONPARTISAN National Voter Registration Program</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9: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2" name="Google Shape;132;p9: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dirty="0"/>
          </a:p>
        </p:txBody>
      </p:sp>
      <p:sp>
        <p:nvSpPr>
          <p:cNvPr id="133" name="Google Shape;133;p9: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dirty="0"/>
              <a:t>7/13/2016</a:t>
            </a:r>
            <a:endParaRPr dirty="0"/>
          </a:p>
        </p:txBody>
      </p:sp>
      <p:sp>
        <p:nvSpPr>
          <p:cNvPr id="134" name="Google Shape;134;p9: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Copyright © 2016, Knights of Columbus. All Rights Reserved.</a:t>
            </a:r>
            <a:endParaRPr dirty="0"/>
          </a:p>
        </p:txBody>
      </p:sp>
      <p:sp>
        <p:nvSpPr>
          <p:cNvPr id="135" name="Google Shape;135;p9: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Knights of Columbus NONPARTISAN National Voter Registration Program</a:t>
            </a:r>
            <a:endParaRPr dirty="0"/>
          </a:p>
        </p:txBody>
      </p:sp>
    </p:spTree>
    <p:extLst>
      <p:ext uri="{BB962C8B-B14F-4D97-AF65-F5344CB8AC3E}">
        <p14:creationId xmlns:p14="http://schemas.microsoft.com/office/powerpoint/2010/main" val="580310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12</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3277117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15</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597029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a:p>
            <a:endParaRPr lang="en-US" dirty="0"/>
          </a:p>
          <a:p>
            <a:r>
              <a:rPr lang="en-US" dirty="0"/>
              <a:t>Today,</a:t>
            </a:r>
            <a:r>
              <a:rPr lang="en-US" baseline="0" dirty="0"/>
              <a:t> we’re going to discuss:</a:t>
            </a:r>
            <a:endParaRPr lang="en-US" dirty="0"/>
          </a:p>
          <a:p>
            <a:endParaRPr lang="en-US" dirty="0"/>
          </a:p>
          <a:p>
            <a:pPr marL="171450" indent="-171450">
              <a:buFont typeface="Arial" panose="020B0604020202020204" pitchFamily="34" charset="0"/>
              <a:buChar char="•"/>
            </a:pPr>
            <a:r>
              <a:rPr lang="en-US" dirty="0"/>
              <a:t>Knights of Columbus</a:t>
            </a:r>
            <a:r>
              <a:rPr lang="en-US" baseline="0" dirty="0"/>
              <a:t> and Faithful Catholic Citizenship</a:t>
            </a:r>
          </a:p>
          <a:p>
            <a:pPr marL="171450" indent="-171450">
              <a:buFont typeface="Arial" panose="020B0604020202020204" pitchFamily="34" charset="0"/>
              <a:buChar char="•"/>
            </a:pPr>
            <a:r>
              <a:rPr lang="en-US" baseline="0" dirty="0"/>
              <a:t>Prohibited and Permitted Political Activity</a:t>
            </a:r>
          </a:p>
          <a:p>
            <a:pPr marL="171450" indent="-171450">
              <a:buFont typeface="Arial" panose="020B0604020202020204" pitchFamily="34" charset="0"/>
              <a:buChar char="•"/>
            </a:pPr>
            <a:r>
              <a:rPr lang="en-US" baseline="0" dirty="0"/>
              <a:t>Guidelines for Knights of Columbus Nonpartisan National Voter Registration Program</a:t>
            </a:r>
          </a:p>
          <a:p>
            <a:endParaRPr lang="en-US" dirty="0"/>
          </a:p>
          <a:p>
            <a:r>
              <a:rPr lang="en-US" dirty="0"/>
              <a:t>Let’s begin with an overview of </a:t>
            </a:r>
            <a:r>
              <a:rPr lang="en-US" b="1" dirty="0"/>
              <a:t>Knights of Columbus and Faithful</a:t>
            </a:r>
            <a:r>
              <a:rPr lang="en-US" b="1" baseline="0" dirty="0"/>
              <a:t> Catholic Citizenship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16</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951503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17</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1878205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18</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903746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Knights of Columbus NONPARTISAN National Voter Registration Program</a:t>
            </a:r>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Slide Number Placeholder 6"/>
          <p:cNvSpPr>
            <a:spLocks noGrp="1"/>
          </p:cNvSpPr>
          <p:nvPr>
            <p:ph type="sldNum" sz="quarter" idx="13"/>
          </p:nvPr>
        </p:nvSpPr>
        <p:spPr/>
        <p:txBody>
          <a:bodyPr/>
          <a:lstStyle/>
          <a:p>
            <a:fld id="{760AFC91-F8AD-4DBA-A5D9-7A5F8D587510}" type="slidenum">
              <a:rPr lang="en-US" smtClean="0"/>
              <a:pPr/>
              <a:t>22</a:t>
            </a:fld>
            <a:endParaRPr lang="en-US" dirty="0"/>
          </a:p>
        </p:txBody>
      </p:sp>
    </p:spTree>
    <p:extLst>
      <p:ext uri="{BB962C8B-B14F-4D97-AF65-F5344CB8AC3E}">
        <p14:creationId xmlns:p14="http://schemas.microsoft.com/office/powerpoint/2010/main" val="2786629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9: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2" name="Google Shape;132;p9: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dirty="0"/>
          </a:p>
        </p:txBody>
      </p:sp>
      <p:sp>
        <p:nvSpPr>
          <p:cNvPr id="133" name="Google Shape;133;p9: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dirty="0"/>
              <a:t>7/13/2016</a:t>
            </a:r>
            <a:endParaRPr dirty="0"/>
          </a:p>
        </p:txBody>
      </p:sp>
      <p:sp>
        <p:nvSpPr>
          <p:cNvPr id="134" name="Google Shape;134;p9: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Copyright © 2016, Knights of Columbus. All Rights Reserved.</a:t>
            </a:r>
            <a:endParaRPr dirty="0"/>
          </a:p>
        </p:txBody>
      </p:sp>
      <p:sp>
        <p:nvSpPr>
          <p:cNvPr id="135" name="Google Shape;135;p9: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Knights of Columbus NONPARTISAN National Voter Registration Program</a:t>
            </a:r>
            <a:endParaRPr dirty="0"/>
          </a:p>
        </p:txBody>
      </p:sp>
    </p:spTree>
    <p:extLst>
      <p:ext uri="{BB962C8B-B14F-4D97-AF65-F5344CB8AC3E}">
        <p14:creationId xmlns:p14="http://schemas.microsoft.com/office/powerpoint/2010/main" val="3924390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2: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12: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5" name="Google Shape;155;p12: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dirty="0"/>
          </a:p>
        </p:txBody>
      </p:sp>
      <p:sp>
        <p:nvSpPr>
          <p:cNvPr id="156" name="Google Shape;156;p12: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7/13/2016</a:t>
            </a:r>
            <a:endParaRPr dirty="0"/>
          </a:p>
        </p:txBody>
      </p:sp>
      <p:sp>
        <p:nvSpPr>
          <p:cNvPr id="157" name="Google Shape;157;p12: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Copyright © 2016, Knights of Columbus. All Rights Reserved.</a:t>
            </a:r>
            <a:endParaRPr dirty="0"/>
          </a:p>
        </p:txBody>
      </p:sp>
      <p:sp>
        <p:nvSpPr>
          <p:cNvPr id="158" name="Google Shape;158;p12: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Knights of Columbus NONPARTISAN National Voter Registration Program</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2</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3000147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c243a0e04_0_9:notes"/>
          <p:cNvSpPr>
            <a:spLocks noGrp="1" noRot="1" noChangeAspect="1"/>
          </p:cNvSpPr>
          <p:nvPr>
            <p:ph type="sldImg" idx="2"/>
          </p:nvPr>
        </p:nvSpPr>
        <p:spPr>
          <a:xfrm>
            <a:off x="1336675" y="1162050"/>
            <a:ext cx="4184700" cy="313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5c243a0e04_0_9:notes"/>
          <p:cNvSpPr txBox="1">
            <a:spLocks noGrp="1"/>
          </p:cNvSpPr>
          <p:nvPr>
            <p:ph type="body" idx="1"/>
          </p:nvPr>
        </p:nvSpPr>
        <p:spPr>
          <a:xfrm>
            <a:off x="686422" y="4474035"/>
            <a:ext cx="5485200" cy="36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5" name="Google Shape;165;g5c243a0e04_0_9:notes"/>
          <p:cNvSpPr txBox="1">
            <a:spLocks noGrp="1"/>
          </p:cNvSpPr>
          <p:nvPr>
            <p:ph type="sldNum" idx="12"/>
          </p:nvPr>
        </p:nvSpPr>
        <p:spPr>
          <a:xfrm>
            <a:off x="3884028" y="8829824"/>
            <a:ext cx="2972400" cy="466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dirty="0"/>
          </a:p>
        </p:txBody>
      </p:sp>
      <p:sp>
        <p:nvSpPr>
          <p:cNvPr id="166" name="Google Shape;166;g5c243a0e04_0_9:notes"/>
          <p:cNvSpPr txBox="1">
            <a:spLocks noGrp="1"/>
          </p:cNvSpPr>
          <p:nvPr>
            <p:ph type="dt" idx="10"/>
          </p:nvPr>
        </p:nvSpPr>
        <p:spPr>
          <a:xfrm>
            <a:off x="3884028" y="1"/>
            <a:ext cx="2972400" cy="466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7/13/2016</a:t>
            </a:r>
            <a:endParaRPr dirty="0"/>
          </a:p>
        </p:txBody>
      </p:sp>
      <p:sp>
        <p:nvSpPr>
          <p:cNvPr id="167" name="Google Shape;167;g5c243a0e04_0_9:notes"/>
          <p:cNvSpPr txBox="1">
            <a:spLocks noGrp="1"/>
          </p:cNvSpPr>
          <p:nvPr>
            <p:ph type="ftr" idx="11"/>
          </p:nvPr>
        </p:nvSpPr>
        <p:spPr>
          <a:xfrm>
            <a:off x="2" y="8829824"/>
            <a:ext cx="2972400" cy="466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Copyright © 2016, Knights of Columbus. All Rights Reserved.</a:t>
            </a:r>
            <a:endParaRPr dirty="0"/>
          </a:p>
        </p:txBody>
      </p:sp>
      <p:sp>
        <p:nvSpPr>
          <p:cNvPr id="168" name="Google Shape;168;g5c243a0e04_0_9:notes"/>
          <p:cNvSpPr txBox="1">
            <a:spLocks noGrp="1"/>
          </p:cNvSpPr>
          <p:nvPr>
            <p:ph type="hdr" idx="3"/>
          </p:nvPr>
        </p:nvSpPr>
        <p:spPr>
          <a:xfrm>
            <a:off x="2" y="1"/>
            <a:ext cx="2972400" cy="466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Knights of Columbus NONPARTISAN National Voter Registration Program</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c243a0e04_0_0:notes"/>
          <p:cNvSpPr>
            <a:spLocks noGrp="1" noRot="1" noChangeAspect="1"/>
          </p:cNvSpPr>
          <p:nvPr>
            <p:ph type="sldImg" idx="2"/>
          </p:nvPr>
        </p:nvSpPr>
        <p:spPr>
          <a:xfrm>
            <a:off x="1336675" y="1162050"/>
            <a:ext cx="4184700" cy="313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5c243a0e04_0_0:notes"/>
          <p:cNvSpPr txBox="1">
            <a:spLocks noGrp="1"/>
          </p:cNvSpPr>
          <p:nvPr>
            <p:ph type="body" idx="1"/>
          </p:nvPr>
        </p:nvSpPr>
        <p:spPr>
          <a:xfrm>
            <a:off x="686422" y="4474035"/>
            <a:ext cx="5485200" cy="36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5" name="Google Shape;175;g5c243a0e04_0_0:notes"/>
          <p:cNvSpPr txBox="1">
            <a:spLocks noGrp="1"/>
          </p:cNvSpPr>
          <p:nvPr>
            <p:ph type="sldNum" idx="12"/>
          </p:nvPr>
        </p:nvSpPr>
        <p:spPr>
          <a:xfrm>
            <a:off x="3884028" y="8829824"/>
            <a:ext cx="2972400" cy="466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dirty="0"/>
          </a:p>
        </p:txBody>
      </p:sp>
      <p:sp>
        <p:nvSpPr>
          <p:cNvPr id="176" name="Google Shape;176;g5c243a0e04_0_0:notes"/>
          <p:cNvSpPr txBox="1">
            <a:spLocks noGrp="1"/>
          </p:cNvSpPr>
          <p:nvPr>
            <p:ph type="dt" idx="10"/>
          </p:nvPr>
        </p:nvSpPr>
        <p:spPr>
          <a:xfrm>
            <a:off x="3884028" y="1"/>
            <a:ext cx="2972400" cy="466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7/13/2016</a:t>
            </a:r>
            <a:endParaRPr dirty="0"/>
          </a:p>
        </p:txBody>
      </p:sp>
      <p:sp>
        <p:nvSpPr>
          <p:cNvPr id="177" name="Google Shape;177;g5c243a0e04_0_0:notes"/>
          <p:cNvSpPr txBox="1">
            <a:spLocks noGrp="1"/>
          </p:cNvSpPr>
          <p:nvPr>
            <p:ph type="ftr" idx="11"/>
          </p:nvPr>
        </p:nvSpPr>
        <p:spPr>
          <a:xfrm>
            <a:off x="2" y="8829824"/>
            <a:ext cx="2972400" cy="466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Copyright © 2016, Knights of Columbus. All Rights Reserved.</a:t>
            </a:r>
            <a:endParaRPr dirty="0"/>
          </a:p>
        </p:txBody>
      </p:sp>
      <p:sp>
        <p:nvSpPr>
          <p:cNvPr id="178" name="Google Shape;178;g5c243a0e04_0_0:notes"/>
          <p:cNvSpPr txBox="1">
            <a:spLocks noGrp="1"/>
          </p:cNvSpPr>
          <p:nvPr>
            <p:ph type="hdr" idx="3"/>
          </p:nvPr>
        </p:nvSpPr>
        <p:spPr>
          <a:xfrm>
            <a:off x="2" y="1"/>
            <a:ext cx="2972400" cy="466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Knights of Columbus NONPARTISAN National Voter Registration Program</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30</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3889318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32</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985143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34</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903746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3" name="Google Shape;93;p6: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dirty="0"/>
          </a:p>
        </p:txBody>
      </p:sp>
      <p:sp>
        <p:nvSpPr>
          <p:cNvPr id="94" name="Google Shape;94;p6: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7/13/2016</a:t>
            </a:r>
            <a:endParaRPr dirty="0"/>
          </a:p>
        </p:txBody>
      </p:sp>
      <p:sp>
        <p:nvSpPr>
          <p:cNvPr id="95" name="Google Shape;95;p6: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Copyright © 2016, Knights of Columbus. All Rights Reserved.</a:t>
            </a:r>
            <a:endParaRPr dirty="0"/>
          </a:p>
        </p:txBody>
      </p:sp>
      <p:sp>
        <p:nvSpPr>
          <p:cNvPr id="96" name="Google Shape;96;p6: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Knights of Columbus NONPARTISAN National Voter Registration Program</a:t>
            </a:r>
            <a:endParaRPr dirty="0"/>
          </a:p>
        </p:txBody>
      </p:sp>
    </p:spTree>
    <p:extLst>
      <p:ext uri="{BB962C8B-B14F-4D97-AF65-F5344CB8AC3E}">
        <p14:creationId xmlns:p14="http://schemas.microsoft.com/office/powerpoint/2010/main" val="108374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7: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7: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7: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dirty="0"/>
          </a:p>
        </p:txBody>
      </p:sp>
      <p:sp>
        <p:nvSpPr>
          <p:cNvPr id="104" name="Google Shape;104;p7: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7/13/2016</a:t>
            </a:r>
            <a:endParaRPr dirty="0"/>
          </a:p>
        </p:txBody>
      </p:sp>
      <p:sp>
        <p:nvSpPr>
          <p:cNvPr id="105" name="Google Shape;105;p7: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Copyright © 2016, Knights of Columbus. All Rights Reserved.</a:t>
            </a:r>
            <a:endParaRPr dirty="0"/>
          </a:p>
        </p:txBody>
      </p:sp>
      <p:sp>
        <p:nvSpPr>
          <p:cNvPr id="106" name="Google Shape;106;p7: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Knights of Columbus NONPARTISAN National Voter Registration Program</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8: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8: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8: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dirty="0"/>
          </a:p>
        </p:txBody>
      </p:sp>
      <p:sp>
        <p:nvSpPr>
          <p:cNvPr id="114" name="Google Shape;114;p8: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7/13/2016</a:t>
            </a:r>
            <a:endParaRPr dirty="0"/>
          </a:p>
        </p:txBody>
      </p:sp>
      <p:sp>
        <p:nvSpPr>
          <p:cNvPr id="115" name="Google Shape;115;p8: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Copyright © 2016, Knights of Columbus. All Rights Reserved.</a:t>
            </a:r>
            <a:endParaRPr dirty="0"/>
          </a:p>
        </p:txBody>
      </p:sp>
      <p:sp>
        <p:nvSpPr>
          <p:cNvPr id="116" name="Google Shape;116;p8: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Knights of Columbus NONPARTISAN National Voter Registration Program</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9: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9: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3" name="Google Shape;123;p9: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dirty="0"/>
          </a:p>
        </p:txBody>
      </p:sp>
      <p:sp>
        <p:nvSpPr>
          <p:cNvPr id="124" name="Google Shape;124;p9: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7/13/2016</a:t>
            </a:r>
            <a:endParaRPr dirty="0"/>
          </a:p>
        </p:txBody>
      </p:sp>
      <p:sp>
        <p:nvSpPr>
          <p:cNvPr id="125" name="Google Shape;125;p9: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Copyright © 2016, Knights of Columbus. All Rights Reserved.</a:t>
            </a:r>
            <a:endParaRPr dirty="0"/>
          </a:p>
        </p:txBody>
      </p:sp>
      <p:sp>
        <p:nvSpPr>
          <p:cNvPr id="126" name="Google Shape;126;p9: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Knights of Columbus NONPARTISAN National Voter Registration Program</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42</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1697773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3</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348079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9: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2" name="Google Shape;132;p9: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dirty="0"/>
          </a:p>
        </p:txBody>
      </p:sp>
      <p:sp>
        <p:nvSpPr>
          <p:cNvPr id="133" name="Google Shape;133;p9: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dirty="0"/>
              <a:t>7/13/2016</a:t>
            </a:r>
            <a:endParaRPr dirty="0"/>
          </a:p>
        </p:txBody>
      </p:sp>
      <p:sp>
        <p:nvSpPr>
          <p:cNvPr id="134" name="Google Shape;134;p9: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Copyright © 2016, Knights of Columbus. All Rights Reserved.</a:t>
            </a:r>
            <a:endParaRPr dirty="0"/>
          </a:p>
        </p:txBody>
      </p:sp>
      <p:sp>
        <p:nvSpPr>
          <p:cNvPr id="135" name="Google Shape;135;p9: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Knights of Columbus NONPARTISAN National Voter Registration Program</a:t>
            </a:r>
            <a:endParaRPr dirty="0"/>
          </a:p>
        </p:txBody>
      </p:sp>
    </p:spTree>
    <p:extLst>
      <p:ext uri="{BB962C8B-B14F-4D97-AF65-F5344CB8AC3E}">
        <p14:creationId xmlns:p14="http://schemas.microsoft.com/office/powerpoint/2010/main" val="3548951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49</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918748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50</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3234172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9: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2" name="Google Shape;132;p9: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dirty="0"/>
          </a:p>
        </p:txBody>
      </p:sp>
      <p:sp>
        <p:nvSpPr>
          <p:cNvPr id="133" name="Google Shape;133;p9: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dirty="0"/>
              <a:t>7/13/2016</a:t>
            </a:r>
            <a:endParaRPr dirty="0"/>
          </a:p>
        </p:txBody>
      </p:sp>
      <p:sp>
        <p:nvSpPr>
          <p:cNvPr id="134" name="Google Shape;134;p9: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Copyright © 2016, Knights of Columbus. All Rights Reserved.</a:t>
            </a:r>
            <a:endParaRPr dirty="0"/>
          </a:p>
        </p:txBody>
      </p:sp>
      <p:sp>
        <p:nvSpPr>
          <p:cNvPr id="135" name="Google Shape;135;p9: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Knights of Columbus NONPARTISAN National Voter Registration Program</a:t>
            </a:r>
            <a:endParaRPr dirty="0"/>
          </a:p>
        </p:txBody>
      </p:sp>
    </p:spTree>
    <p:extLst>
      <p:ext uri="{BB962C8B-B14F-4D97-AF65-F5344CB8AC3E}">
        <p14:creationId xmlns:p14="http://schemas.microsoft.com/office/powerpoint/2010/main" val="1118896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c243a0e14_0_0: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5c243a0e14_0_0:notes"/>
          <p:cNvSpPr txBox="1">
            <a:spLocks noGrp="1"/>
          </p:cNvSpPr>
          <p:nvPr>
            <p:ph type="body" idx="1"/>
          </p:nvPr>
        </p:nvSpPr>
        <p:spPr>
          <a:xfrm>
            <a:off x="686422" y="4474035"/>
            <a:ext cx="5485200" cy="36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5" name="Google Shape;185;g5c243a0e14_0_0:notes"/>
          <p:cNvSpPr txBox="1">
            <a:spLocks noGrp="1"/>
          </p:cNvSpPr>
          <p:nvPr>
            <p:ph type="sldNum" idx="12"/>
          </p:nvPr>
        </p:nvSpPr>
        <p:spPr>
          <a:xfrm>
            <a:off x="3884028" y="8829824"/>
            <a:ext cx="2972400" cy="466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dirty="0"/>
          </a:p>
        </p:txBody>
      </p:sp>
      <p:sp>
        <p:nvSpPr>
          <p:cNvPr id="186" name="Google Shape;186;g5c243a0e14_0_0:notes"/>
          <p:cNvSpPr txBox="1">
            <a:spLocks noGrp="1"/>
          </p:cNvSpPr>
          <p:nvPr>
            <p:ph type="dt" idx="10"/>
          </p:nvPr>
        </p:nvSpPr>
        <p:spPr>
          <a:xfrm>
            <a:off x="3884028" y="1"/>
            <a:ext cx="2972400" cy="466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7/13/2016</a:t>
            </a:r>
            <a:endParaRPr dirty="0"/>
          </a:p>
        </p:txBody>
      </p:sp>
      <p:sp>
        <p:nvSpPr>
          <p:cNvPr id="187" name="Google Shape;187;g5c243a0e14_0_0:notes"/>
          <p:cNvSpPr txBox="1">
            <a:spLocks noGrp="1"/>
          </p:cNvSpPr>
          <p:nvPr>
            <p:ph type="ftr" idx="11"/>
          </p:nvPr>
        </p:nvSpPr>
        <p:spPr>
          <a:xfrm>
            <a:off x="2" y="8829824"/>
            <a:ext cx="2972400" cy="466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Copyright © 2016, Knights of Columbus. All Rights Reserved.</a:t>
            </a:r>
            <a:endParaRPr dirty="0"/>
          </a:p>
        </p:txBody>
      </p:sp>
      <p:sp>
        <p:nvSpPr>
          <p:cNvPr id="188" name="Google Shape;188;g5c243a0e14_0_0:notes"/>
          <p:cNvSpPr txBox="1">
            <a:spLocks noGrp="1"/>
          </p:cNvSpPr>
          <p:nvPr>
            <p:ph type="hdr" idx="3"/>
          </p:nvPr>
        </p:nvSpPr>
        <p:spPr>
          <a:xfrm>
            <a:off x="2" y="1"/>
            <a:ext cx="2972400" cy="466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Knights of Columbus NONPARTISAN National Voter Registration Program</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c243a0e14_0_9: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5c243a0e14_0_9:notes"/>
          <p:cNvSpPr txBox="1">
            <a:spLocks noGrp="1"/>
          </p:cNvSpPr>
          <p:nvPr>
            <p:ph type="body" idx="1"/>
          </p:nvPr>
        </p:nvSpPr>
        <p:spPr>
          <a:xfrm>
            <a:off x="686422" y="4474035"/>
            <a:ext cx="5485200" cy="36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5" name="Google Shape;195;g5c243a0e14_0_9:notes"/>
          <p:cNvSpPr txBox="1">
            <a:spLocks noGrp="1"/>
          </p:cNvSpPr>
          <p:nvPr>
            <p:ph type="sldNum" idx="12"/>
          </p:nvPr>
        </p:nvSpPr>
        <p:spPr>
          <a:xfrm>
            <a:off x="3884028" y="8829824"/>
            <a:ext cx="2972400" cy="466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dirty="0"/>
          </a:p>
        </p:txBody>
      </p:sp>
      <p:sp>
        <p:nvSpPr>
          <p:cNvPr id="196" name="Google Shape;196;g5c243a0e14_0_9:notes"/>
          <p:cNvSpPr txBox="1">
            <a:spLocks noGrp="1"/>
          </p:cNvSpPr>
          <p:nvPr>
            <p:ph type="dt" idx="10"/>
          </p:nvPr>
        </p:nvSpPr>
        <p:spPr>
          <a:xfrm>
            <a:off x="3884028" y="1"/>
            <a:ext cx="2972400" cy="466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7/13/2016</a:t>
            </a:r>
            <a:endParaRPr dirty="0"/>
          </a:p>
        </p:txBody>
      </p:sp>
      <p:sp>
        <p:nvSpPr>
          <p:cNvPr id="197" name="Google Shape;197;g5c243a0e14_0_9:notes"/>
          <p:cNvSpPr txBox="1">
            <a:spLocks noGrp="1"/>
          </p:cNvSpPr>
          <p:nvPr>
            <p:ph type="ftr" idx="11"/>
          </p:nvPr>
        </p:nvSpPr>
        <p:spPr>
          <a:xfrm>
            <a:off x="2" y="8829824"/>
            <a:ext cx="2972400" cy="466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Copyright © 2016, Knights of Columbus. All Rights Reserved.</a:t>
            </a:r>
            <a:endParaRPr dirty="0"/>
          </a:p>
        </p:txBody>
      </p:sp>
      <p:sp>
        <p:nvSpPr>
          <p:cNvPr id="198" name="Google Shape;198;g5c243a0e14_0_9:notes"/>
          <p:cNvSpPr txBox="1">
            <a:spLocks noGrp="1"/>
          </p:cNvSpPr>
          <p:nvPr>
            <p:ph type="hdr" idx="3"/>
          </p:nvPr>
        </p:nvSpPr>
        <p:spPr>
          <a:xfrm>
            <a:off x="2" y="1"/>
            <a:ext cx="2972400" cy="466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Knights of Columbus NONPARTISAN National Voter Registration Program</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c243a0e14_0_18: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5c243a0e14_0_18:notes"/>
          <p:cNvSpPr txBox="1">
            <a:spLocks noGrp="1"/>
          </p:cNvSpPr>
          <p:nvPr>
            <p:ph type="body" idx="1"/>
          </p:nvPr>
        </p:nvSpPr>
        <p:spPr>
          <a:xfrm>
            <a:off x="686422" y="4474035"/>
            <a:ext cx="5485200" cy="36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5" name="Google Shape;205;g5c243a0e14_0_18:notes"/>
          <p:cNvSpPr txBox="1">
            <a:spLocks noGrp="1"/>
          </p:cNvSpPr>
          <p:nvPr>
            <p:ph type="sldNum" idx="12"/>
          </p:nvPr>
        </p:nvSpPr>
        <p:spPr>
          <a:xfrm>
            <a:off x="3884028" y="8829824"/>
            <a:ext cx="2972400" cy="466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dirty="0"/>
          </a:p>
        </p:txBody>
      </p:sp>
      <p:sp>
        <p:nvSpPr>
          <p:cNvPr id="206" name="Google Shape;206;g5c243a0e14_0_18:notes"/>
          <p:cNvSpPr txBox="1">
            <a:spLocks noGrp="1"/>
          </p:cNvSpPr>
          <p:nvPr>
            <p:ph type="dt" idx="10"/>
          </p:nvPr>
        </p:nvSpPr>
        <p:spPr>
          <a:xfrm>
            <a:off x="3884028" y="1"/>
            <a:ext cx="2972400" cy="466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t>7/13/2016</a:t>
            </a:r>
            <a:endParaRPr dirty="0"/>
          </a:p>
        </p:txBody>
      </p:sp>
      <p:sp>
        <p:nvSpPr>
          <p:cNvPr id="207" name="Google Shape;207;g5c243a0e14_0_18:notes"/>
          <p:cNvSpPr txBox="1">
            <a:spLocks noGrp="1"/>
          </p:cNvSpPr>
          <p:nvPr>
            <p:ph type="ftr" idx="11"/>
          </p:nvPr>
        </p:nvSpPr>
        <p:spPr>
          <a:xfrm>
            <a:off x="2" y="8829824"/>
            <a:ext cx="2972400" cy="466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Copyright © 2016, Knights of Columbus. All Rights Reserved.</a:t>
            </a:r>
            <a:endParaRPr dirty="0"/>
          </a:p>
        </p:txBody>
      </p:sp>
      <p:sp>
        <p:nvSpPr>
          <p:cNvPr id="208" name="Google Shape;208;g5c243a0e14_0_18:notes"/>
          <p:cNvSpPr txBox="1">
            <a:spLocks noGrp="1"/>
          </p:cNvSpPr>
          <p:nvPr>
            <p:ph type="hdr" idx="3"/>
          </p:nvPr>
        </p:nvSpPr>
        <p:spPr>
          <a:xfrm>
            <a:off x="2" y="1"/>
            <a:ext cx="2972400" cy="466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Knights of Columbus NONPARTISAN National Voter Registration Program</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9: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2" name="Google Shape;132;p9: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dirty="0"/>
          </a:p>
        </p:txBody>
      </p:sp>
      <p:sp>
        <p:nvSpPr>
          <p:cNvPr id="133" name="Google Shape;133;p9: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dirty="0"/>
              <a:t>7/13/2016</a:t>
            </a:r>
            <a:endParaRPr dirty="0"/>
          </a:p>
        </p:txBody>
      </p:sp>
      <p:sp>
        <p:nvSpPr>
          <p:cNvPr id="134" name="Google Shape;134;p9: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Copyright © 2016, Knights of Columbus. All Rights Reserved.</a:t>
            </a:r>
            <a:endParaRPr dirty="0"/>
          </a:p>
        </p:txBody>
      </p:sp>
      <p:sp>
        <p:nvSpPr>
          <p:cNvPr id="135" name="Google Shape;135;p9: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Knights of Columbus NONPARTISAN National Voter Registration Program</a:t>
            </a:r>
            <a:endParaRPr dirty="0"/>
          </a:p>
        </p:txBody>
      </p:sp>
    </p:spTree>
    <p:extLst>
      <p:ext uri="{BB962C8B-B14F-4D97-AF65-F5344CB8AC3E}">
        <p14:creationId xmlns:p14="http://schemas.microsoft.com/office/powerpoint/2010/main" val="37168938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56</a:t>
            </a:fld>
            <a:endParaRPr lang="en-US" dirty="0"/>
          </a:p>
        </p:txBody>
      </p:sp>
      <p:sp>
        <p:nvSpPr>
          <p:cNvPr id="5" name="Date Placeholder 4"/>
          <p:cNvSpPr>
            <a:spLocks noGrp="1"/>
          </p:cNvSpPr>
          <p:nvPr>
            <p:ph type="dt" idx="11"/>
          </p:nvPr>
        </p:nvSpPr>
        <p:spPr/>
        <p:txBody>
          <a:bodyPr/>
          <a:lstStyle/>
          <a:p>
            <a:r>
              <a:rPr lang="en-US"/>
              <a:t>7/13/2016</a:t>
            </a:r>
            <a:endParaRPr lang="en-US" dirty="0"/>
          </a:p>
        </p:txBody>
      </p:sp>
      <p:sp>
        <p:nvSpPr>
          <p:cNvPr id="6" name="Footer Placeholder 5"/>
          <p:cNvSpPr>
            <a:spLocks noGrp="1"/>
          </p:cNvSpPr>
          <p:nvPr>
            <p:ph type="ftr" sz="quarter" idx="12"/>
          </p:nvPr>
        </p:nvSpPr>
        <p:spPr/>
        <p:txBody>
          <a:bodyPr/>
          <a:lstStyle/>
          <a:p>
            <a:r>
              <a:rPr lang="en-US"/>
              <a:t>Copyright © 2016, Knights of Columbus. All Rights Reserved.</a:t>
            </a:r>
            <a:endParaRPr lang="en-US" dirty="0"/>
          </a:p>
        </p:txBody>
      </p:sp>
      <p:sp>
        <p:nvSpPr>
          <p:cNvPr id="7" name="Header Placeholder 6"/>
          <p:cNvSpPr>
            <a:spLocks noGrp="1"/>
          </p:cNvSpPr>
          <p:nvPr>
            <p:ph type="hdr" sz="quarter" idx="13"/>
          </p:nvPr>
        </p:nvSpPr>
        <p:spPr/>
        <p:txBody>
          <a:bodyPr/>
          <a:lstStyle/>
          <a:p>
            <a:r>
              <a:rPr lang="en-US"/>
              <a:t>Knights of Columbus NONPARTISAN National Voter Registration Program</a:t>
            </a:r>
            <a:endParaRPr lang="en-US" dirty="0"/>
          </a:p>
        </p:txBody>
      </p:sp>
    </p:spTree>
    <p:extLst>
      <p:ext uri="{BB962C8B-B14F-4D97-AF65-F5344CB8AC3E}">
        <p14:creationId xmlns:p14="http://schemas.microsoft.com/office/powerpoint/2010/main" val="1933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57</a:t>
            </a:fld>
            <a:endParaRPr lang="en-US" dirty="0"/>
          </a:p>
        </p:txBody>
      </p:sp>
      <p:sp>
        <p:nvSpPr>
          <p:cNvPr id="5" name="Date Placeholder 4"/>
          <p:cNvSpPr>
            <a:spLocks noGrp="1"/>
          </p:cNvSpPr>
          <p:nvPr>
            <p:ph type="dt" idx="11"/>
          </p:nvPr>
        </p:nvSpPr>
        <p:spPr/>
        <p:txBody>
          <a:bodyPr/>
          <a:lstStyle/>
          <a:p>
            <a:r>
              <a:rPr lang="en-US"/>
              <a:t>7/13/2016</a:t>
            </a:r>
            <a:endParaRPr lang="en-US" dirty="0"/>
          </a:p>
        </p:txBody>
      </p:sp>
      <p:sp>
        <p:nvSpPr>
          <p:cNvPr id="6" name="Footer Placeholder 5"/>
          <p:cNvSpPr>
            <a:spLocks noGrp="1"/>
          </p:cNvSpPr>
          <p:nvPr>
            <p:ph type="ftr" sz="quarter" idx="12"/>
          </p:nvPr>
        </p:nvSpPr>
        <p:spPr/>
        <p:txBody>
          <a:bodyPr/>
          <a:lstStyle/>
          <a:p>
            <a:r>
              <a:rPr lang="en-US"/>
              <a:t>Copyright © 2016, Knights of Columbus. All Rights Reserved.</a:t>
            </a:r>
            <a:endParaRPr lang="en-US" dirty="0"/>
          </a:p>
        </p:txBody>
      </p:sp>
      <p:sp>
        <p:nvSpPr>
          <p:cNvPr id="7" name="Header Placeholder 6"/>
          <p:cNvSpPr>
            <a:spLocks noGrp="1"/>
          </p:cNvSpPr>
          <p:nvPr>
            <p:ph type="hdr" sz="quarter" idx="13"/>
          </p:nvPr>
        </p:nvSpPr>
        <p:spPr/>
        <p:txBody>
          <a:bodyPr/>
          <a:lstStyle/>
          <a:p>
            <a:r>
              <a:rPr lang="en-US"/>
              <a:t>Knights of Columbus NONPARTISAN National Voter Registration Program</a:t>
            </a:r>
            <a:endParaRPr lang="en-US" dirty="0"/>
          </a:p>
        </p:txBody>
      </p:sp>
    </p:spTree>
    <p:extLst>
      <p:ext uri="{BB962C8B-B14F-4D97-AF65-F5344CB8AC3E}">
        <p14:creationId xmlns:p14="http://schemas.microsoft.com/office/powerpoint/2010/main" val="3807731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4</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819653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58</a:t>
            </a:fld>
            <a:endParaRPr lang="en-US" dirty="0"/>
          </a:p>
        </p:txBody>
      </p:sp>
      <p:sp>
        <p:nvSpPr>
          <p:cNvPr id="5" name="Date Placeholder 4"/>
          <p:cNvSpPr>
            <a:spLocks noGrp="1"/>
          </p:cNvSpPr>
          <p:nvPr>
            <p:ph type="dt" idx="11"/>
          </p:nvPr>
        </p:nvSpPr>
        <p:spPr/>
        <p:txBody>
          <a:bodyPr/>
          <a:lstStyle/>
          <a:p>
            <a:r>
              <a:rPr lang="en-US"/>
              <a:t>7/13/2016</a:t>
            </a:r>
            <a:endParaRPr lang="en-US" dirty="0"/>
          </a:p>
        </p:txBody>
      </p:sp>
      <p:sp>
        <p:nvSpPr>
          <p:cNvPr id="6" name="Footer Placeholder 5"/>
          <p:cNvSpPr>
            <a:spLocks noGrp="1"/>
          </p:cNvSpPr>
          <p:nvPr>
            <p:ph type="ftr" sz="quarter" idx="12"/>
          </p:nvPr>
        </p:nvSpPr>
        <p:spPr/>
        <p:txBody>
          <a:bodyPr/>
          <a:lstStyle/>
          <a:p>
            <a:r>
              <a:rPr lang="en-US"/>
              <a:t>Copyright © 2016, Knights of Columbus. All Rights Reserved.</a:t>
            </a:r>
            <a:endParaRPr lang="en-US" dirty="0"/>
          </a:p>
        </p:txBody>
      </p:sp>
      <p:sp>
        <p:nvSpPr>
          <p:cNvPr id="7" name="Header Placeholder 6"/>
          <p:cNvSpPr>
            <a:spLocks noGrp="1"/>
          </p:cNvSpPr>
          <p:nvPr>
            <p:ph type="hdr" sz="quarter" idx="13"/>
          </p:nvPr>
        </p:nvSpPr>
        <p:spPr/>
        <p:txBody>
          <a:bodyPr/>
          <a:lstStyle/>
          <a:p>
            <a:r>
              <a:rPr lang="en-US"/>
              <a:t>Knights of Columbus NONPARTISAN National Voter Registration Program</a:t>
            </a:r>
            <a:endParaRPr lang="en-US" dirty="0"/>
          </a:p>
        </p:txBody>
      </p:sp>
    </p:spTree>
    <p:extLst>
      <p:ext uri="{BB962C8B-B14F-4D97-AF65-F5344CB8AC3E}">
        <p14:creationId xmlns:p14="http://schemas.microsoft.com/office/powerpoint/2010/main" val="20012855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59</a:t>
            </a:fld>
            <a:endParaRPr lang="en-US" dirty="0"/>
          </a:p>
        </p:txBody>
      </p:sp>
      <p:sp>
        <p:nvSpPr>
          <p:cNvPr id="5" name="Date Placeholder 4"/>
          <p:cNvSpPr>
            <a:spLocks noGrp="1"/>
          </p:cNvSpPr>
          <p:nvPr>
            <p:ph type="dt" idx="11"/>
          </p:nvPr>
        </p:nvSpPr>
        <p:spPr/>
        <p:txBody>
          <a:bodyPr/>
          <a:lstStyle/>
          <a:p>
            <a:r>
              <a:rPr lang="en-US"/>
              <a:t>7/13/2016</a:t>
            </a:r>
            <a:endParaRPr lang="en-US" dirty="0"/>
          </a:p>
        </p:txBody>
      </p:sp>
      <p:sp>
        <p:nvSpPr>
          <p:cNvPr id="6" name="Footer Placeholder 5"/>
          <p:cNvSpPr>
            <a:spLocks noGrp="1"/>
          </p:cNvSpPr>
          <p:nvPr>
            <p:ph type="ftr" sz="quarter" idx="12"/>
          </p:nvPr>
        </p:nvSpPr>
        <p:spPr/>
        <p:txBody>
          <a:bodyPr/>
          <a:lstStyle/>
          <a:p>
            <a:r>
              <a:rPr lang="en-US"/>
              <a:t>Copyright © 2016, Knights of Columbus. All Rights Reserved.</a:t>
            </a:r>
            <a:endParaRPr lang="en-US" dirty="0"/>
          </a:p>
        </p:txBody>
      </p:sp>
      <p:sp>
        <p:nvSpPr>
          <p:cNvPr id="7" name="Header Placeholder 6"/>
          <p:cNvSpPr>
            <a:spLocks noGrp="1"/>
          </p:cNvSpPr>
          <p:nvPr>
            <p:ph type="hdr" sz="quarter" idx="13"/>
          </p:nvPr>
        </p:nvSpPr>
        <p:spPr/>
        <p:txBody>
          <a:bodyPr/>
          <a:lstStyle/>
          <a:p>
            <a:r>
              <a:rPr lang="en-US"/>
              <a:t>Knights of Columbus NONPARTISAN National Voter Registration Program</a:t>
            </a:r>
            <a:endParaRPr lang="en-US" dirty="0"/>
          </a:p>
        </p:txBody>
      </p:sp>
    </p:spTree>
    <p:extLst>
      <p:ext uri="{BB962C8B-B14F-4D97-AF65-F5344CB8AC3E}">
        <p14:creationId xmlns:p14="http://schemas.microsoft.com/office/powerpoint/2010/main" val="9169299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60</a:t>
            </a:fld>
            <a:endParaRPr lang="en-US" dirty="0"/>
          </a:p>
        </p:txBody>
      </p:sp>
      <p:sp>
        <p:nvSpPr>
          <p:cNvPr id="5" name="Date Placeholder 4"/>
          <p:cNvSpPr>
            <a:spLocks noGrp="1"/>
          </p:cNvSpPr>
          <p:nvPr>
            <p:ph type="dt" idx="11"/>
          </p:nvPr>
        </p:nvSpPr>
        <p:spPr/>
        <p:txBody>
          <a:bodyPr/>
          <a:lstStyle/>
          <a:p>
            <a:r>
              <a:rPr lang="en-US"/>
              <a:t>7/13/2016</a:t>
            </a:r>
            <a:endParaRPr lang="en-US" dirty="0"/>
          </a:p>
        </p:txBody>
      </p:sp>
      <p:sp>
        <p:nvSpPr>
          <p:cNvPr id="6" name="Footer Placeholder 5"/>
          <p:cNvSpPr>
            <a:spLocks noGrp="1"/>
          </p:cNvSpPr>
          <p:nvPr>
            <p:ph type="ftr" sz="quarter" idx="12"/>
          </p:nvPr>
        </p:nvSpPr>
        <p:spPr/>
        <p:txBody>
          <a:bodyPr/>
          <a:lstStyle/>
          <a:p>
            <a:r>
              <a:rPr lang="en-US"/>
              <a:t>Copyright © 2016, Knights of Columbus. All Rights Reserved.</a:t>
            </a:r>
            <a:endParaRPr lang="en-US" dirty="0"/>
          </a:p>
        </p:txBody>
      </p:sp>
      <p:sp>
        <p:nvSpPr>
          <p:cNvPr id="7" name="Header Placeholder 6"/>
          <p:cNvSpPr>
            <a:spLocks noGrp="1"/>
          </p:cNvSpPr>
          <p:nvPr>
            <p:ph type="hdr" sz="quarter" idx="13"/>
          </p:nvPr>
        </p:nvSpPr>
        <p:spPr/>
        <p:txBody>
          <a:bodyPr/>
          <a:lstStyle/>
          <a:p>
            <a:r>
              <a:rPr lang="en-US"/>
              <a:t>Knights of Columbus NONPARTISAN National Voter Registration Program</a:t>
            </a:r>
            <a:endParaRPr lang="en-US" dirty="0"/>
          </a:p>
        </p:txBody>
      </p:sp>
    </p:spTree>
    <p:extLst>
      <p:ext uri="{BB962C8B-B14F-4D97-AF65-F5344CB8AC3E}">
        <p14:creationId xmlns:p14="http://schemas.microsoft.com/office/powerpoint/2010/main" val="8048746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61</a:t>
            </a:fld>
            <a:endParaRPr lang="en-US" dirty="0"/>
          </a:p>
        </p:txBody>
      </p:sp>
      <p:sp>
        <p:nvSpPr>
          <p:cNvPr id="5" name="Date Placeholder 4"/>
          <p:cNvSpPr>
            <a:spLocks noGrp="1"/>
          </p:cNvSpPr>
          <p:nvPr>
            <p:ph type="dt" idx="11"/>
          </p:nvPr>
        </p:nvSpPr>
        <p:spPr/>
        <p:txBody>
          <a:bodyPr/>
          <a:lstStyle/>
          <a:p>
            <a:r>
              <a:rPr lang="en-US"/>
              <a:t>7/13/2016</a:t>
            </a:r>
            <a:endParaRPr lang="en-US" dirty="0"/>
          </a:p>
        </p:txBody>
      </p:sp>
      <p:sp>
        <p:nvSpPr>
          <p:cNvPr id="6" name="Footer Placeholder 5"/>
          <p:cNvSpPr>
            <a:spLocks noGrp="1"/>
          </p:cNvSpPr>
          <p:nvPr>
            <p:ph type="ftr" sz="quarter" idx="12"/>
          </p:nvPr>
        </p:nvSpPr>
        <p:spPr/>
        <p:txBody>
          <a:bodyPr/>
          <a:lstStyle/>
          <a:p>
            <a:r>
              <a:rPr lang="en-US"/>
              <a:t>Copyright © 2016, Knights of Columbus. All Rights Reserved.</a:t>
            </a:r>
            <a:endParaRPr lang="en-US" dirty="0"/>
          </a:p>
        </p:txBody>
      </p:sp>
      <p:sp>
        <p:nvSpPr>
          <p:cNvPr id="7" name="Header Placeholder 6"/>
          <p:cNvSpPr>
            <a:spLocks noGrp="1"/>
          </p:cNvSpPr>
          <p:nvPr>
            <p:ph type="hdr" sz="quarter" idx="13"/>
          </p:nvPr>
        </p:nvSpPr>
        <p:spPr/>
        <p:txBody>
          <a:bodyPr/>
          <a:lstStyle/>
          <a:p>
            <a:r>
              <a:rPr lang="en-US"/>
              <a:t>Knights of Columbus NONPARTISAN National Voter Registration Program</a:t>
            </a:r>
            <a:endParaRPr lang="en-US" dirty="0"/>
          </a:p>
        </p:txBody>
      </p:sp>
    </p:spTree>
    <p:extLst>
      <p:ext uri="{BB962C8B-B14F-4D97-AF65-F5344CB8AC3E}">
        <p14:creationId xmlns:p14="http://schemas.microsoft.com/office/powerpoint/2010/main" val="30053899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62</a:t>
            </a:fld>
            <a:endParaRPr lang="en-US" dirty="0"/>
          </a:p>
        </p:txBody>
      </p:sp>
      <p:sp>
        <p:nvSpPr>
          <p:cNvPr id="5" name="Date Placeholder 4"/>
          <p:cNvSpPr>
            <a:spLocks noGrp="1"/>
          </p:cNvSpPr>
          <p:nvPr>
            <p:ph type="dt" idx="11"/>
          </p:nvPr>
        </p:nvSpPr>
        <p:spPr/>
        <p:txBody>
          <a:bodyPr/>
          <a:lstStyle/>
          <a:p>
            <a:r>
              <a:rPr lang="en-US"/>
              <a:t>7/13/2016</a:t>
            </a:r>
            <a:endParaRPr lang="en-US" dirty="0"/>
          </a:p>
        </p:txBody>
      </p:sp>
      <p:sp>
        <p:nvSpPr>
          <p:cNvPr id="6" name="Footer Placeholder 5"/>
          <p:cNvSpPr>
            <a:spLocks noGrp="1"/>
          </p:cNvSpPr>
          <p:nvPr>
            <p:ph type="ftr" sz="quarter" idx="12"/>
          </p:nvPr>
        </p:nvSpPr>
        <p:spPr/>
        <p:txBody>
          <a:bodyPr/>
          <a:lstStyle/>
          <a:p>
            <a:r>
              <a:rPr lang="en-US"/>
              <a:t>Copyright © 2016, Knights of Columbus. All Rights Reserved.</a:t>
            </a:r>
            <a:endParaRPr lang="en-US" dirty="0"/>
          </a:p>
        </p:txBody>
      </p:sp>
      <p:sp>
        <p:nvSpPr>
          <p:cNvPr id="7" name="Header Placeholder 6"/>
          <p:cNvSpPr>
            <a:spLocks noGrp="1"/>
          </p:cNvSpPr>
          <p:nvPr>
            <p:ph type="hdr" sz="quarter" idx="13"/>
          </p:nvPr>
        </p:nvSpPr>
        <p:spPr/>
        <p:txBody>
          <a:bodyPr/>
          <a:lstStyle/>
          <a:p>
            <a:r>
              <a:rPr lang="en-US"/>
              <a:t>Knights of Columbus NONPARTISAN National Voter Registration Program</a:t>
            </a:r>
            <a:endParaRPr lang="en-US" dirty="0"/>
          </a:p>
        </p:txBody>
      </p:sp>
    </p:spTree>
    <p:extLst>
      <p:ext uri="{BB962C8B-B14F-4D97-AF65-F5344CB8AC3E}">
        <p14:creationId xmlns:p14="http://schemas.microsoft.com/office/powerpoint/2010/main" val="2963415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63</a:t>
            </a:fld>
            <a:endParaRPr lang="en-US" dirty="0"/>
          </a:p>
        </p:txBody>
      </p:sp>
      <p:sp>
        <p:nvSpPr>
          <p:cNvPr id="5" name="Date Placeholder 4"/>
          <p:cNvSpPr>
            <a:spLocks noGrp="1"/>
          </p:cNvSpPr>
          <p:nvPr>
            <p:ph type="dt" idx="11"/>
          </p:nvPr>
        </p:nvSpPr>
        <p:spPr/>
        <p:txBody>
          <a:bodyPr/>
          <a:lstStyle/>
          <a:p>
            <a:r>
              <a:rPr lang="en-US"/>
              <a:t>7/13/2016</a:t>
            </a:r>
            <a:endParaRPr lang="en-US" dirty="0"/>
          </a:p>
        </p:txBody>
      </p:sp>
      <p:sp>
        <p:nvSpPr>
          <p:cNvPr id="6" name="Footer Placeholder 5"/>
          <p:cNvSpPr>
            <a:spLocks noGrp="1"/>
          </p:cNvSpPr>
          <p:nvPr>
            <p:ph type="ftr" sz="quarter" idx="12"/>
          </p:nvPr>
        </p:nvSpPr>
        <p:spPr/>
        <p:txBody>
          <a:bodyPr/>
          <a:lstStyle/>
          <a:p>
            <a:r>
              <a:rPr lang="en-US"/>
              <a:t>Copyright © 2016, Knights of Columbus. All Rights Reserved.</a:t>
            </a:r>
            <a:endParaRPr lang="en-US" dirty="0"/>
          </a:p>
        </p:txBody>
      </p:sp>
      <p:sp>
        <p:nvSpPr>
          <p:cNvPr id="7" name="Header Placeholder 6"/>
          <p:cNvSpPr>
            <a:spLocks noGrp="1"/>
          </p:cNvSpPr>
          <p:nvPr>
            <p:ph type="hdr" sz="quarter" idx="13"/>
          </p:nvPr>
        </p:nvSpPr>
        <p:spPr/>
        <p:txBody>
          <a:bodyPr/>
          <a:lstStyle/>
          <a:p>
            <a:r>
              <a:rPr lang="en-US"/>
              <a:t>Knights of Columbus NONPARTISAN National Voter Registration Program</a:t>
            </a:r>
            <a:endParaRPr lang="en-US" dirty="0"/>
          </a:p>
        </p:txBody>
      </p:sp>
    </p:spTree>
    <p:extLst>
      <p:ext uri="{BB962C8B-B14F-4D97-AF65-F5344CB8AC3E}">
        <p14:creationId xmlns:p14="http://schemas.microsoft.com/office/powerpoint/2010/main" val="33741705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64</a:t>
            </a:fld>
            <a:endParaRPr lang="en-US" dirty="0"/>
          </a:p>
        </p:txBody>
      </p:sp>
      <p:sp>
        <p:nvSpPr>
          <p:cNvPr id="5" name="Date Placeholder 4"/>
          <p:cNvSpPr>
            <a:spLocks noGrp="1"/>
          </p:cNvSpPr>
          <p:nvPr>
            <p:ph type="dt" idx="11"/>
          </p:nvPr>
        </p:nvSpPr>
        <p:spPr/>
        <p:txBody>
          <a:bodyPr/>
          <a:lstStyle/>
          <a:p>
            <a:r>
              <a:rPr lang="en-US"/>
              <a:t>7/13/2016</a:t>
            </a:r>
            <a:endParaRPr lang="en-US" dirty="0"/>
          </a:p>
        </p:txBody>
      </p:sp>
      <p:sp>
        <p:nvSpPr>
          <p:cNvPr id="6" name="Footer Placeholder 5"/>
          <p:cNvSpPr>
            <a:spLocks noGrp="1"/>
          </p:cNvSpPr>
          <p:nvPr>
            <p:ph type="ftr" sz="quarter" idx="12"/>
          </p:nvPr>
        </p:nvSpPr>
        <p:spPr/>
        <p:txBody>
          <a:bodyPr/>
          <a:lstStyle/>
          <a:p>
            <a:r>
              <a:rPr lang="en-US"/>
              <a:t>Copyright © 2016, Knights of Columbus. All Rights Reserved.</a:t>
            </a:r>
            <a:endParaRPr lang="en-US" dirty="0"/>
          </a:p>
        </p:txBody>
      </p:sp>
      <p:sp>
        <p:nvSpPr>
          <p:cNvPr id="7" name="Header Placeholder 6"/>
          <p:cNvSpPr>
            <a:spLocks noGrp="1"/>
          </p:cNvSpPr>
          <p:nvPr>
            <p:ph type="hdr" sz="quarter" idx="13"/>
          </p:nvPr>
        </p:nvSpPr>
        <p:spPr/>
        <p:txBody>
          <a:bodyPr/>
          <a:lstStyle/>
          <a:p>
            <a:r>
              <a:rPr lang="en-US"/>
              <a:t>Knights of Columbus NONPARTISAN National Voter Registration Program</a:t>
            </a:r>
            <a:endParaRPr lang="en-US" dirty="0"/>
          </a:p>
        </p:txBody>
      </p:sp>
    </p:spTree>
    <p:extLst>
      <p:ext uri="{BB962C8B-B14F-4D97-AF65-F5344CB8AC3E}">
        <p14:creationId xmlns:p14="http://schemas.microsoft.com/office/powerpoint/2010/main" val="2502926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65</a:t>
            </a:fld>
            <a:endParaRPr lang="en-US" dirty="0"/>
          </a:p>
        </p:txBody>
      </p:sp>
      <p:sp>
        <p:nvSpPr>
          <p:cNvPr id="5" name="Date Placeholder 4"/>
          <p:cNvSpPr>
            <a:spLocks noGrp="1"/>
          </p:cNvSpPr>
          <p:nvPr>
            <p:ph type="dt" idx="11"/>
          </p:nvPr>
        </p:nvSpPr>
        <p:spPr/>
        <p:txBody>
          <a:bodyPr/>
          <a:lstStyle/>
          <a:p>
            <a:r>
              <a:rPr lang="en-US"/>
              <a:t>7/13/2016</a:t>
            </a:r>
            <a:endParaRPr lang="en-US" dirty="0"/>
          </a:p>
        </p:txBody>
      </p:sp>
      <p:sp>
        <p:nvSpPr>
          <p:cNvPr id="6" name="Footer Placeholder 5"/>
          <p:cNvSpPr>
            <a:spLocks noGrp="1"/>
          </p:cNvSpPr>
          <p:nvPr>
            <p:ph type="ftr" sz="quarter" idx="12"/>
          </p:nvPr>
        </p:nvSpPr>
        <p:spPr/>
        <p:txBody>
          <a:bodyPr/>
          <a:lstStyle/>
          <a:p>
            <a:r>
              <a:rPr lang="en-US"/>
              <a:t>Copyright © 2016, Knights of Columbus. All Rights Reserved.</a:t>
            </a:r>
            <a:endParaRPr lang="en-US" dirty="0"/>
          </a:p>
        </p:txBody>
      </p:sp>
      <p:sp>
        <p:nvSpPr>
          <p:cNvPr id="7" name="Header Placeholder 6"/>
          <p:cNvSpPr>
            <a:spLocks noGrp="1"/>
          </p:cNvSpPr>
          <p:nvPr>
            <p:ph type="hdr" sz="quarter" idx="13"/>
          </p:nvPr>
        </p:nvSpPr>
        <p:spPr/>
        <p:txBody>
          <a:bodyPr/>
          <a:lstStyle/>
          <a:p>
            <a:r>
              <a:rPr lang="en-US"/>
              <a:t>Knights of Columbus NONPARTISAN National Voter Registration Program</a:t>
            </a:r>
            <a:endParaRPr lang="en-US" dirty="0"/>
          </a:p>
        </p:txBody>
      </p:sp>
    </p:spTree>
    <p:extLst>
      <p:ext uri="{BB962C8B-B14F-4D97-AF65-F5344CB8AC3E}">
        <p14:creationId xmlns:p14="http://schemas.microsoft.com/office/powerpoint/2010/main" val="14529483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66</a:t>
            </a:fld>
            <a:endParaRPr lang="en-US" dirty="0"/>
          </a:p>
        </p:txBody>
      </p:sp>
      <p:sp>
        <p:nvSpPr>
          <p:cNvPr id="5" name="Date Placeholder 4"/>
          <p:cNvSpPr>
            <a:spLocks noGrp="1"/>
          </p:cNvSpPr>
          <p:nvPr>
            <p:ph type="dt" idx="11"/>
          </p:nvPr>
        </p:nvSpPr>
        <p:spPr/>
        <p:txBody>
          <a:bodyPr/>
          <a:lstStyle/>
          <a:p>
            <a:r>
              <a:rPr lang="en-US"/>
              <a:t>7/13/2016</a:t>
            </a:r>
            <a:endParaRPr lang="en-US" dirty="0"/>
          </a:p>
        </p:txBody>
      </p:sp>
      <p:sp>
        <p:nvSpPr>
          <p:cNvPr id="6" name="Footer Placeholder 5"/>
          <p:cNvSpPr>
            <a:spLocks noGrp="1"/>
          </p:cNvSpPr>
          <p:nvPr>
            <p:ph type="ftr" sz="quarter" idx="12"/>
          </p:nvPr>
        </p:nvSpPr>
        <p:spPr/>
        <p:txBody>
          <a:bodyPr/>
          <a:lstStyle/>
          <a:p>
            <a:r>
              <a:rPr lang="en-US"/>
              <a:t>Copyright © 2016, Knights of Columbus. All Rights Reserved.</a:t>
            </a:r>
            <a:endParaRPr lang="en-US" dirty="0"/>
          </a:p>
        </p:txBody>
      </p:sp>
      <p:sp>
        <p:nvSpPr>
          <p:cNvPr id="7" name="Header Placeholder 6"/>
          <p:cNvSpPr>
            <a:spLocks noGrp="1"/>
          </p:cNvSpPr>
          <p:nvPr>
            <p:ph type="hdr" sz="quarter" idx="13"/>
          </p:nvPr>
        </p:nvSpPr>
        <p:spPr/>
        <p:txBody>
          <a:bodyPr/>
          <a:lstStyle/>
          <a:p>
            <a:r>
              <a:rPr lang="en-US"/>
              <a:t>Knights of Columbus NONPARTISAN National Voter Registration Program</a:t>
            </a:r>
            <a:endParaRPr lang="en-US" dirty="0"/>
          </a:p>
        </p:txBody>
      </p:sp>
    </p:spTree>
    <p:extLst>
      <p:ext uri="{BB962C8B-B14F-4D97-AF65-F5344CB8AC3E}">
        <p14:creationId xmlns:p14="http://schemas.microsoft.com/office/powerpoint/2010/main" val="3777742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67</a:t>
            </a:fld>
            <a:endParaRPr lang="en-US" dirty="0"/>
          </a:p>
        </p:txBody>
      </p:sp>
      <p:sp>
        <p:nvSpPr>
          <p:cNvPr id="5" name="Date Placeholder 4"/>
          <p:cNvSpPr>
            <a:spLocks noGrp="1"/>
          </p:cNvSpPr>
          <p:nvPr>
            <p:ph type="dt" idx="11"/>
          </p:nvPr>
        </p:nvSpPr>
        <p:spPr/>
        <p:txBody>
          <a:bodyPr/>
          <a:lstStyle/>
          <a:p>
            <a:r>
              <a:rPr lang="en-US"/>
              <a:t>7/13/2016</a:t>
            </a:r>
            <a:endParaRPr lang="en-US" dirty="0"/>
          </a:p>
        </p:txBody>
      </p:sp>
      <p:sp>
        <p:nvSpPr>
          <p:cNvPr id="6" name="Footer Placeholder 5"/>
          <p:cNvSpPr>
            <a:spLocks noGrp="1"/>
          </p:cNvSpPr>
          <p:nvPr>
            <p:ph type="ftr" sz="quarter" idx="12"/>
          </p:nvPr>
        </p:nvSpPr>
        <p:spPr/>
        <p:txBody>
          <a:bodyPr/>
          <a:lstStyle/>
          <a:p>
            <a:r>
              <a:rPr lang="en-US"/>
              <a:t>Copyright © 2016, Knights of Columbus. All Rights Reserved.</a:t>
            </a:r>
            <a:endParaRPr lang="en-US" dirty="0"/>
          </a:p>
        </p:txBody>
      </p:sp>
      <p:sp>
        <p:nvSpPr>
          <p:cNvPr id="7" name="Header Placeholder 6"/>
          <p:cNvSpPr>
            <a:spLocks noGrp="1"/>
          </p:cNvSpPr>
          <p:nvPr>
            <p:ph type="hdr" sz="quarter" idx="13"/>
          </p:nvPr>
        </p:nvSpPr>
        <p:spPr/>
        <p:txBody>
          <a:bodyPr/>
          <a:lstStyle/>
          <a:p>
            <a:r>
              <a:rPr lang="en-US"/>
              <a:t>Knights of Columbus NONPARTISAN National Voter Registration Program</a:t>
            </a:r>
            <a:endParaRPr lang="en-US" dirty="0"/>
          </a:p>
        </p:txBody>
      </p:sp>
    </p:spTree>
    <p:extLst>
      <p:ext uri="{BB962C8B-B14F-4D97-AF65-F5344CB8AC3E}">
        <p14:creationId xmlns:p14="http://schemas.microsoft.com/office/powerpoint/2010/main" val="720151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9: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2" name="Google Shape;132;p9: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dirty="0"/>
          </a:p>
        </p:txBody>
      </p:sp>
      <p:sp>
        <p:nvSpPr>
          <p:cNvPr id="133" name="Google Shape;133;p9: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dirty="0"/>
              <a:t>7/13/2016</a:t>
            </a:r>
            <a:endParaRPr dirty="0"/>
          </a:p>
        </p:txBody>
      </p:sp>
      <p:sp>
        <p:nvSpPr>
          <p:cNvPr id="134" name="Google Shape;134;p9: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Copyright © 2016, Knights of Columbus. All Rights Reserved.</a:t>
            </a:r>
            <a:endParaRPr dirty="0"/>
          </a:p>
        </p:txBody>
      </p:sp>
      <p:sp>
        <p:nvSpPr>
          <p:cNvPr id="135" name="Google Shape;135;p9: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Knights of Columbus NONPARTISAN National Voter Registration Program</a:t>
            </a:r>
            <a:endParaRPr dirty="0"/>
          </a:p>
        </p:txBody>
      </p:sp>
    </p:spTree>
    <p:extLst>
      <p:ext uri="{BB962C8B-B14F-4D97-AF65-F5344CB8AC3E}">
        <p14:creationId xmlns:p14="http://schemas.microsoft.com/office/powerpoint/2010/main" val="562114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68</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8713900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75</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41290936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76</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0904018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77</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15446174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8: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8: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1" name="Google Shape;121;p8: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dirty="0"/>
          </a:p>
        </p:txBody>
      </p:sp>
      <p:sp>
        <p:nvSpPr>
          <p:cNvPr id="122" name="Google Shape;122;p8: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dirty="0"/>
              <a:t>7/13/2016</a:t>
            </a:r>
            <a:endParaRPr dirty="0"/>
          </a:p>
        </p:txBody>
      </p:sp>
      <p:sp>
        <p:nvSpPr>
          <p:cNvPr id="123" name="Google Shape;123;p8: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Copyright © 2016, Knights of Columbus. All Rights Reserved.</a:t>
            </a:r>
            <a:endParaRPr dirty="0"/>
          </a:p>
        </p:txBody>
      </p:sp>
      <p:sp>
        <p:nvSpPr>
          <p:cNvPr id="124" name="Google Shape;124;p8: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Knights of Columbus NONPARTISAN National Voter Registration Program</a:t>
            </a:r>
            <a:endParaRPr dirty="0"/>
          </a:p>
        </p:txBody>
      </p:sp>
    </p:spTree>
    <p:extLst>
      <p:ext uri="{BB962C8B-B14F-4D97-AF65-F5344CB8AC3E}">
        <p14:creationId xmlns:p14="http://schemas.microsoft.com/office/powerpoint/2010/main" val="6947902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95</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8280360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96</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3032645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97</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35901759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98</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34996240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99</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3597462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9: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2" name="Google Shape;132;p9: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dirty="0"/>
          </a:p>
        </p:txBody>
      </p:sp>
      <p:sp>
        <p:nvSpPr>
          <p:cNvPr id="133" name="Google Shape;133;p9: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dirty="0"/>
              <a:t>7/13/2016</a:t>
            </a:r>
            <a:endParaRPr dirty="0"/>
          </a:p>
        </p:txBody>
      </p:sp>
      <p:sp>
        <p:nvSpPr>
          <p:cNvPr id="134" name="Google Shape;134;p9: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Copyright © 2016, Knights of Columbus. All Rights Reserved.</a:t>
            </a:r>
            <a:endParaRPr dirty="0"/>
          </a:p>
        </p:txBody>
      </p:sp>
      <p:sp>
        <p:nvSpPr>
          <p:cNvPr id="135" name="Google Shape;135;p9: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Knights of Columbus NONPARTISAN National Voter Registration Program</a:t>
            </a:r>
            <a:endParaRPr dirty="0"/>
          </a:p>
        </p:txBody>
      </p:sp>
    </p:spTree>
    <p:extLst>
      <p:ext uri="{BB962C8B-B14F-4D97-AF65-F5344CB8AC3E}">
        <p14:creationId xmlns:p14="http://schemas.microsoft.com/office/powerpoint/2010/main" val="7403403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100</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7655130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101</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35250170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102</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15745998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103</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0440770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104</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1199100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105</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4905277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106</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4421112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107</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15631776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108</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38683956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109</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763256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7</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852072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111</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8536627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112</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33220314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113</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9037466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9: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2" name="Google Shape;132;p9: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dirty="0"/>
          </a:p>
        </p:txBody>
      </p:sp>
      <p:sp>
        <p:nvSpPr>
          <p:cNvPr id="133" name="Google Shape;133;p9: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dirty="0"/>
              <a:t>7/13/2016</a:t>
            </a:r>
            <a:endParaRPr dirty="0"/>
          </a:p>
        </p:txBody>
      </p:sp>
      <p:sp>
        <p:nvSpPr>
          <p:cNvPr id="134" name="Google Shape;134;p9: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Copyright © 2016, Knights of Columbus. All Rights Reserved.</a:t>
            </a:r>
            <a:endParaRPr dirty="0"/>
          </a:p>
        </p:txBody>
      </p:sp>
      <p:sp>
        <p:nvSpPr>
          <p:cNvPr id="135" name="Google Shape;135;p9: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Knights of Columbus NONPARTISAN National Voter Registration Program</a:t>
            </a:r>
            <a:endParaRPr dirty="0"/>
          </a:p>
        </p:txBody>
      </p:sp>
    </p:spTree>
    <p:extLst>
      <p:ext uri="{BB962C8B-B14F-4D97-AF65-F5344CB8AC3E}">
        <p14:creationId xmlns:p14="http://schemas.microsoft.com/office/powerpoint/2010/main" val="6943419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9: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2" name="Google Shape;132;p9: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dirty="0"/>
          </a:p>
        </p:txBody>
      </p:sp>
      <p:sp>
        <p:nvSpPr>
          <p:cNvPr id="133" name="Google Shape;133;p9: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dirty="0"/>
              <a:t>7/13/2016</a:t>
            </a:r>
            <a:endParaRPr dirty="0"/>
          </a:p>
        </p:txBody>
      </p:sp>
      <p:sp>
        <p:nvSpPr>
          <p:cNvPr id="134" name="Google Shape;134;p9: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Copyright © 2016, Knights of Columbus. All Rights Reserved.</a:t>
            </a:r>
            <a:endParaRPr dirty="0"/>
          </a:p>
        </p:txBody>
      </p:sp>
      <p:sp>
        <p:nvSpPr>
          <p:cNvPr id="135" name="Google Shape;135;p9: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Knights of Columbus NONPARTISAN National Voter Registration Program</a:t>
            </a:r>
            <a:endParaRPr dirty="0"/>
          </a:p>
        </p:txBody>
      </p:sp>
    </p:spTree>
    <p:extLst>
      <p:ext uri="{BB962C8B-B14F-4D97-AF65-F5344CB8AC3E}">
        <p14:creationId xmlns:p14="http://schemas.microsoft.com/office/powerpoint/2010/main" val="29390813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118</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1424266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119</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29037466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0AFC91-F8AD-4DBA-A5D9-7A5F8D587510}" type="slidenum">
              <a:rPr lang="en-US" smtClean="0"/>
              <a:pPr/>
              <a:t>120</a:t>
            </a:fld>
            <a:endParaRPr lang="en-US" dirty="0"/>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Header Placeholder 6"/>
          <p:cNvSpPr>
            <a:spLocks noGrp="1"/>
          </p:cNvSpPr>
          <p:nvPr>
            <p:ph type="hdr" sz="quarter" idx="13"/>
          </p:nvPr>
        </p:nvSpPr>
        <p:spPr/>
        <p:txBody>
          <a:bodyPr/>
          <a:lstStyle/>
          <a:p>
            <a:r>
              <a:rPr lang="en-US" dirty="0"/>
              <a:t>Knights of Columbus NONPARTISAN National Voter Registration Program</a:t>
            </a:r>
          </a:p>
        </p:txBody>
      </p:sp>
    </p:spTree>
    <p:extLst>
      <p:ext uri="{BB962C8B-B14F-4D97-AF65-F5344CB8AC3E}">
        <p14:creationId xmlns:p14="http://schemas.microsoft.com/office/powerpoint/2010/main" val="3853854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a:spLocks noGrp="1" noRot="1" noChangeAspect="1"/>
          </p:cNvSpPr>
          <p:nvPr>
            <p:ph type="sldImg" idx="2"/>
          </p:nvPr>
        </p:nvSpPr>
        <p:spPr>
          <a:xfrm>
            <a:off x="1336675" y="1162050"/>
            <a:ext cx="4184650"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9:notes"/>
          <p:cNvSpPr txBox="1">
            <a:spLocks noGrp="1"/>
          </p:cNvSpPr>
          <p:nvPr>
            <p:ph type="body" idx="1"/>
          </p:nvPr>
        </p:nvSpPr>
        <p:spPr>
          <a:xfrm>
            <a:off x="686422" y="4474035"/>
            <a:ext cx="5485158" cy="366071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2" name="Google Shape;132;p9:notes"/>
          <p:cNvSpPr txBox="1">
            <a:spLocks noGrp="1"/>
          </p:cNvSpPr>
          <p:nvPr>
            <p:ph type="sldNum" idx="12"/>
          </p:nvPr>
        </p:nvSpPr>
        <p:spPr>
          <a:xfrm>
            <a:off x="3884028" y="8829824"/>
            <a:ext cx="2972421" cy="46657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dirty="0"/>
          </a:p>
        </p:txBody>
      </p:sp>
      <p:sp>
        <p:nvSpPr>
          <p:cNvPr id="133" name="Google Shape;133;p9:notes"/>
          <p:cNvSpPr txBox="1">
            <a:spLocks noGrp="1"/>
          </p:cNvSpPr>
          <p:nvPr>
            <p:ph type="dt" idx="10"/>
          </p:nvPr>
        </p:nvSpPr>
        <p:spPr>
          <a:xfrm>
            <a:off x="3884028" y="1"/>
            <a:ext cx="2972421" cy="46657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dirty="0"/>
              <a:t>7/13/2016</a:t>
            </a:r>
            <a:endParaRPr dirty="0"/>
          </a:p>
        </p:txBody>
      </p:sp>
      <p:sp>
        <p:nvSpPr>
          <p:cNvPr id="134" name="Google Shape;134;p9:notes"/>
          <p:cNvSpPr txBox="1">
            <a:spLocks noGrp="1"/>
          </p:cNvSpPr>
          <p:nvPr>
            <p:ph type="ftr" idx="11"/>
          </p:nvPr>
        </p:nvSpPr>
        <p:spPr>
          <a:xfrm>
            <a:off x="2" y="8829824"/>
            <a:ext cx="2972421" cy="46657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Copyright © 2016, Knights of Columbus. All Rights Reserved.</a:t>
            </a:r>
            <a:endParaRPr dirty="0"/>
          </a:p>
        </p:txBody>
      </p:sp>
      <p:sp>
        <p:nvSpPr>
          <p:cNvPr id="135" name="Google Shape;135;p9:notes"/>
          <p:cNvSpPr txBox="1">
            <a:spLocks noGrp="1"/>
          </p:cNvSpPr>
          <p:nvPr>
            <p:ph type="hdr" idx="3"/>
          </p:nvPr>
        </p:nvSpPr>
        <p:spPr>
          <a:xfrm>
            <a:off x="2" y="1"/>
            <a:ext cx="2972421" cy="466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Knights of Columbus NONPARTISAN National Voter Registration Program</a:t>
            </a:r>
            <a:endParaRPr dirty="0"/>
          </a:p>
        </p:txBody>
      </p:sp>
    </p:spTree>
    <p:extLst>
      <p:ext uri="{BB962C8B-B14F-4D97-AF65-F5344CB8AC3E}">
        <p14:creationId xmlns:p14="http://schemas.microsoft.com/office/powerpoint/2010/main" val="1448997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Knights of Columbus NONPARTISAN National Voter Registration Program</a:t>
            </a:r>
          </a:p>
        </p:txBody>
      </p:sp>
      <p:sp>
        <p:nvSpPr>
          <p:cNvPr id="5" name="Date Placeholder 4"/>
          <p:cNvSpPr>
            <a:spLocks noGrp="1"/>
          </p:cNvSpPr>
          <p:nvPr>
            <p:ph type="dt" idx="11"/>
          </p:nvPr>
        </p:nvSpPr>
        <p:spPr/>
        <p:txBody>
          <a:bodyPr/>
          <a:lstStyle/>
          <a:p>
            <a:r>
              <a:rPr lang="en-US" dirty="0"/>
              <a:t>7/13/2016</a:t>
            </a:r>
          </a:p>
        </p:txBody>
      </p:sp>
      <p:sp>
        <p:nvSpPr>
          <p:cNvPr id="6" name="Footer Placeholder 5"/>
          <p:cNvSpPr>
            <a:spLocks noGrp="1"/>
          </p:cNvSpPr>
          <p:nvPr>
            <p:ph type="ftr" sz="quarter" idx="12"/>
          </p:nvPr>
        </p:nvSpPr>
        <p:spPr/>
        <p:txBody>
          <a:bodyPr/>
          <a:lstStyle/>
          <a:p>
            <a:r>
              <a:rPr lang="en-US" dirty="0"/>
              <a:t>Copyright © 2016, Knights of Columbus. All Rights Reserved.</a:t>
            </a:r>
          </a:p>
        </p:txBody>
      </p:sp>
      <p:sp>
        <p:nvSpPr>
          <p:cNvPr id="7" name="Slide Number Placeholder 6"/>
          <p:cNvSpPr>
            <a:spLocks noGrp="1"/>
          </p:cNvSpPr>
          <p:nvPr>
            <p:ph type="sldNum" sz="quarter" idx="13"/>
          </p:nvPr>
        </p:nvSpPr>
        <p:spPr/>
        <p:txBody>
          <a:bodyPr/>
          <a:lstStyle/>
          <a:p>
            <a:fld id="{760AFC91-F8AD-4DBA-A5D9-7A5F8D587510}" type="slidenum">
              <a:rPr lang="en-US" smtClean="0"/>
              <a:pPr/>
              <a:t>9</a:t>
            </a:fld>
            <a:endParaRPr lang="en-US" dirty="0"/>
          </a:p>
        </p:txBody>
      </p:sp>
    </p:spTree>
    <p:extLst>
      <p:ext uri="{BB962C8B-B14F-4D97-AF65-F5344CB8AC3E}">
        <p14:creationId xmlns:p14="http://schemas.microsoft.com/office/powerpoint/2010/main" val="1179415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28601"/>
            <a:ext cx="7772400" cy="838200"/>
          </a:xfrm>
        </p:spPr>
        <p:txBody>
          <a:bodyPr/>
          <a:lstStyle>
            <a:lvl1pPr>
              <a:defRPr>
                <a:latin typeface="+mj-lt"/>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990600" y="1371600"/>
            <a:ext cx="7772400" cy="3733800"/>
          </a:xfrm>
        </p:spPr>
        <p:txBody>
          <a:bodyPr/>
          <a:lstStyle>
            <a:lvl1pPr marL="0" indent="0" algn="l">
              <a:buNone/>
              <a:defRPr>
                <a:latin typeface="+mn-lt"/>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564987116"/>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7FEA4-65FF-46F2-9881-13C9DB55FD6B}"/>
              </a:ext>
            </a:extLst>
          </p:cNvPr>
          <p:cNvSpPr>
            <a:spLocks noGrp="1"/>
          </p:cNvSpPr>
          <p:nvPr>
            <p:ph type="title"/>
          </p:nvPr>
        </p:nvSpPr>
        <p:spPr>
          <a:xfrm>
            <a:off x="4953000" y="685800"/>
            <a:ext cx="3733800" cy="1219200"/>
          </a:xfrm>
        </p:spPr>
        <p:txBody>
          <a:bodyPr/>
          <a:lstStyle>
            <a:lvl1pPr>
              <a:defRPr sz="3600" i="1">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B6D6A14F-36C4-43BB-A548-740BAD3C57CB}"/>
              </a:ext>
            </a:extLst>
          </p:cNvPr>
          <p:cNvSpPr>
            <a:spLocks noGrp="1"/>
          </p:cNvSpPr>
          <p:nvPr>
            <p:ph type="pic" sz="quarter" idx="10"/>
          </p:nvPr>
        </p:nvSpPr>
        <p:spPr>
          <a:xfrm>
            <a:off x="1447800" y="1447800"/>
            <a:ext cx="2971800" cy="3962400"/>
          </a:xfrm>
        </p:spPr>
        <p:txBody>
          <a:bodyPr/>
          <a:lstStyle/>
          <a:p>
            <a:endParaRPr lang="en-US" dirty="0"/>
          </a:p>
        </p:txBody>
      </p:sp>
      <p:sp>
        <p:nvSpPr>
          <p:cNvPr id="6" name="Text Placeholder 5">
            <a:extLst>
              <a:ext uri="{FF2B5EF4-FFF2-40B4-BE49-F238E27FC236}">
                <a16:creationId xmlns:a16="http://schemas.microsoft.com/office/drawing/2014/main" id="{8A53A91F-23CA-4F52-B381-E17502B5C06A}"/>
              </a:ext>
            </a:extLst>
          </p:cNvPr>
          <p:cNvSpPr>
            <a:spLocks noGrp="1"/>
          </p:cNvSpPr>
          <p:nvPr>
            <p:ph type="body" sz="quarter" idx="11" hasCustomPrompt="1"/>
          </p:nvPr>
        </p:nvSpPr>
        <p:spPr>
          <a:xfrm>
            <a:off x="5029200" y="3581400"/>
            <a:ext cx="3733800" cy="1828800"/>
          </a:xfrm>
        </p:spPr>
        <p:txBody>
          <a:bodyPr/>
          <a:lstStyle>
            <a:lvl1pPr marL="0" indent="0">
              <a:buNone/>
              <a:defRPr sz="2800" b="0" i="1"/>
            </a:lvl1pPr>
            <a:lvl2pPr>
              <a:defRPr sz="3200"/>
            </a:lvl2pPr>
            <a:lvl3pPr>
              <a:defRPr sz="3200"/>
            </a:lvl3pPr>
            <a:lvl4pPr>
              <a:defRPr sz="3200"/>
            </a:lvl4pPr>
            <a:lvl5pPr>
              <a:defRPr sz="3200"/>
            </a:lvl5pPr>
          </a:lstStyle>
          <a:p>
            <a:pPr lvl="0"/>
            <a:r>
              <a:rPr lang="en-US" dirty="0"/>
              <a:t>Click to edit Master </a:t>
            </a:r>
            <a:r>
              <a:rPr lang="en-US" i="1" dirty="0"/>
              <a:t>Text</a:t>
            </a:r>
          </a:p>
          <a:p>
            <a:pPr lvl="0"/>
            <a:r>
              <a:rPr lang="en-US" i="1" dirty="0"/>
              <a:t>Text</a:t>
            </a:r>
          </a:p>
        </p:txBody>
      </p:sp>
    </p:spTree>
    <p:extLst>
      <p:ext uri="{BB962C8B-B14F-4D97-AF65-F5344CB8AC3E}">
        <p14:creationId xmlns:p14="http://schemas.microsoft.com/office/powerpoint/2010/main" val="3398048085"/>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8001000" cy="1143000"/>
          </a:xfrm>
        </p:spPr>
        <p:txBody>
          <a:bodyPr/>
          <a:lstStyle>
            <a:lvl1pPr>
              <a:defRPr b="0" i="1" u="sng">
                <a:solidFill>
                  <a:schemeClr val="bg1"/>
                </a:solidFill>
                <a:effectLst/>
                <a:latin typeface="+mj-lt"/>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910389" y="1600200"/>
            <a:ext cx="8001000" cy="3810000"/>
          </a:xfrm>
        </p:spPr>
        <p:txBody>
          <a:bodyPr/>
          <a:lstStyle>
            <a:lvl1pPr>
              <a:defRPr sz="2400">
                <a:latin typeface="+mj-lt"/>
                <a:cs typeface="Arial" panose="020B0604020202020204" pitchFamily="34" charset="0"/>
              </a:defRPr>
            </a:lvl1pPr>
            <a:lvl2pPr>
              <a:defRPr sz="2000">
                <a:latin typeface="+mj-lt"/>
                <a:cs typeface="Arial" panose="020B0604020202020204" pitchFamily="34" charset="0"/>
              </a:defRPr>
            </a:lvl2pPr>
            <a:lvl3pPr>
              <a:defRPr sz="1600">
                <a:latin typeface="+mj-lt"/>
                <a:cs typeface="Arial" panose="020B0604020202020204" pitchFamily="34" charset="0"/>
              </a:defRPr>
            </a:lvl3pPr>
            <a:lvl4pPr>
              <a:defRPr sz="1400">
                <a:latin typeface="+mj-lt"/>
                <a:cs typeface="Arial" panose="020B0604020202020204" pitchFamily="34" charset="0"/>
              </a:defRPr>
            </a:lvl4pPr>
            <a:lvl5pPr>
              <a:defRPr sz="12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1135326"/>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260264"/>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5968135"/>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73737A"/>
            </a:gs>
            <a:gs pos="50000">
              <a:srgbClr val="D9D9D9"/>
            </a:gs>
            <a:gs pos="100000">
              <a:srgbClr val="FFFFFF"/>
            </a:gs>
          </a:gsLst>
          <a:lin ang="21000000"/>
        </a:gradFill>
        <a:effectLst/>
      </p:bgPr>
    </p:bg>
    <p:spTree>
      <p:nvGrpSpPr>
        <p:cNvPr id="1" name=""/>
        <p:cNvGrpSpPr/>
        <p:nvPr/>
      </p:nvGrpSpPr>
      <p:grpSpPr>
        <a:xfrm>
          <a:off x="0" y="0"/>
          <a:ext cx="0" cy="0"/>
          <a:chOff x="0" y="0"/>
          <a:chExt cx="0" cy="0"/>
        </a:xfrm>
      </p:grpSpPr>
      <p:sp>
        <p:nvSpPr>
          <p:cNvPr id="1034" name="Rectangle 10"/>
          <p:cNvSpPr>
            <a:spLocks noChangeArrowheads="1"/>
          </p:cNvSpPr>
          <p:nvPr userDrawn="1"/>
        </p:nvSpPr>
        <p:spPr bwMode="auto">
          <a:xfrm>
            <a:off x="0" y="5867400"/>
            <a:ext cx="9144000" cy="990600"/>
          </a:xfrm>
          <a:prstGeom prst="rect">
            <a:avLst/>
          </a:prstGeom>
          <a:solidFill>
            <a:srgbClr val="00112F"/>
          </a:solidFill>
          <a:ln w="9525">
            <a:noFill/>
            <a:miter lim="800000"/>
            <a:headEnd/>
            <a:tailEnd/>
          </a:ln>
          <a:effectLst/>
        </p:spPr>
        <p:txBody>
          <a:bodyPr wrap="none" anchor="ctr"/>
          <a:lstStyle/>
          <a:p>
            <a:pPr eaLnBrk="0" hangingPunct="0">
              <a:defRPr/>
            </a:pPr>
            <a:endParaRPr lang="en-US" sz="2400" dirty="0"/>
          </a:p>
        </p:txBody>
      </p:sp>
      <p:sp>
        <p:nvSpPr>
          <p:cNvPr id="19" name="Rectangle 18"/>
          <p:cNvSpPr/>
          <p:nvPr userDrawn="1"/>
        </p:nvSpPr>
        <p:spPr bwMode="auto">
          <a:xfrm>
            <a:off x="685800" y="5867400"/>
            <a:ext cx="8458200" cy="762000"/>
          </a:xfrm>
          <a:prstGeom prst="rect">
            <a:avLst/>
          </a:prstGeom>
          <a:gradFill>
            <a:gsLst>
              <a:gs pos="1000">
                <a:srgbClr val="00112F"/>
              </a:gs>
              <a:gs pos="50000">
                <a:srgbClr val="A7A7B1"/>
              </a:gs>
              <a:gs pos="62000">
                <a:schemeClr val="bg1"/>
              </a:gs>
            </a:gsLst>
            <a:lin ang="21000000" scaled="0"/>
          </a:gra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dirty="0"/>
          </a:p>
        </p:txBody>
      </p:sp>
      <p:sp>
        <p:nvSpPr>
          <p:cNvPr id="1031" name="Rectangle 7"/>
          <p:cNvSpPr>
            <a:spLocks noChangeArrowheads="1"/>
          </p:cNvSpPr>
          <p:nvPr userDrawn="1"/>
        </p:nvSpPr>
        <p:spPr bwMode="auto">
          <a:xfrm>
            <a:off x="685800" y="0"/>
            <a:ext cx="8458200" cy="5886450"/>
          </a:xfrm>
          <a:prstGeom prst="rect">
            <a:avLst/>
          </a:prstGeom>
          <a:solidFill>
            <a:srgbClr val="00112F"/>
          </a:solidFill>
          <a:ln w="9525">
            <a:noFill/>
            <a:miter lim="800000"/>
            <a:headEnd/>
            <a:tailEnd/>
          </a:ln>
          <a:effectLst/>
        </p:spPr>
        <p:txBody>
          <a:bodyPr wrap="none" anchor="ctr"/>
          <a:lstStyle/>
          <a:p>
            <a:pPr eaLnBrk="0" hangingPunct="0">
              <a:defRPr/>
            </a:pPr>
            <a:endParaRPr lang="en-US" sz="2400" dirty="0"/>
          </a:p>
        </p:txBody>
      </p:sp>
      <p:sp>
        <p:nvSpPr>
          <p:cNvPr id="1029" name="Rectangle 2"/>
          <p:cNvSpPr>
            <a:spLocks noGrp="1" noChangeArrowheads="1"/>
          </p:cNvSpPr>
          <p:nvPr>
            <p:ph type="title"/>
          </p:nvPr>
        </p:nvSpPr>
        <p:spPr bwMode="auto">
          <a:xfrm>
            <a:off x="1524000" y="381000"/>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33" name="Rectangle 9"/>
          <p:cNvSpPr>
            <a:spLocks noChangeArrowheads="1"/>
          </p:cNvSpPr>
          <p:nvPr userDrawn="1"/>
        </p:nvSpPr>
        <p:spPr bwMode="auto">
          <a:xfrm>
            <a:off x="0" y="0"/>
            <a:ext cx="685800" cy="5867400"/>
          </a:xfrm>
          <a:prstGeom prst="rect">
            <a:avLst/>
          </a:prstGeom>
          <a:gradFill flip="none" rotWithShape="1">
            <a:gsLst>
              <a:gs pos="0">
                <a:srgbClr val="00112F"/>
              </a:gs>
              <a:gs pos="50000">
                <a:srgbClr val="C8C8D2">
                  <a:shade val="67500"/>
                  <a:satMod val="115000"/>
                </a:srgbClr>
              </a:gs>
              <a:gs pos="100000">
                <a:schemeClr val="bg1"/>
              </a:gs>
            </a:gsLst>
            <a:lin ang="16200000" scaled="1"/>
            <a:tileRect/>
          </a:gradFill>
          <a:ln w="9525">
            <a:noFill/>
            <a:miter lim="800000"/>
            <a:headEnd/>
            <a:tailEnd/>
          </a:ln>
          <a:effectLst/>
        </p:spPr>
        <p:txBody>
          <a:bodyPr wrap="none" anchor="ctr"/>
          <a:lstStyle/>
          <a:p>
            <a:pPr eaLnBrk="0" hangingPunct="0">
              <a:defRPr/>
            </a:pPr>
            <a:endParaRPr lang="en-US" sz="2400" dirty="0"/>
          </a:p>
        </p:txBody>
      </p:sp>
      <p:sp>
        <p:nvSpPr>
          <p:cNvPr id="2" name="Rectangle 3"/>
          <p:cNvSpPr>
            <a:spLocks noGrp="1" noChangeArrowheads="1"/>
          </p:cNvSpPr>
          <p:nvPr>
            <p:ph type="body" idx="1"/>
          </p:nvPr>
        </p:nvSpPr>
        <p:spPr bwMode="auto">
          <a:xfrm>
            <a:off x="1600200" y="1752600"/>
            <a:ext cx="7086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32" name="Picture 16" descr="KofC_ServiceLogo"/>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172200" y="5943602"/>
            <a:ext cx="273685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bwMode="auto">
          <a:xfrm rot="5400000">
            <a:off x="-2628105" y="3313908"/>
            <a:ext cx="6627812" cy="3175"/>
          </a:xfrm>
          <a:prstGeom prst="line">
            <a:avLst/>
          </a:prstGeom>
          <a:ln>
            <a:solidFill>
              <a:srgbClr val="A7A7B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1" name="Straight Connector 10"/>
          <p:cNvCxnSpPr/>
          <p:nvPr userDrawn="1"/>
        </p:nvCxnSpPr>
        <p:spPr bwMode="auto">
          <a:xfrm rot="10800000" flipV="1">
            <a:off x="0" y="5865815"/>
            <a:ext cx="9144000" cy="1587"/>
          </a:xfrm>
          <a:prstGeom prst="line">
            <a:avLst/>
          </a:prstGeom>
          <a:ln>
            <a:solidFill>
              <a:srgbClr val="A7A7B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userDrawn="1"/>
        </p:nvCxnSpPr>
        <p:spPr bwMode="auto">
          <a:xfrm rot="10800000" flipV="1">
            <a:off x="685800" y="6629400"/>
            <a:ext cx="8459788" cy="0"/>
          </a:xfrm>
          <a:prstGeom prst="line">
            <a:avLst/>
          </a:prstGeom>
          <a:ln>
            <a:solidFill>
              <a:srgbClr val="A7A7B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pic>
        <p:nvPicPr>
          <p:cNvPr id="4" name="Picture 3">
            <a:extLst>
              <a:ext uri="{FF2B5EF4-FFF2-40B4-BE49-F238E27FC236}">
                <a16:creationId xmlns:a16="http://schemas.microsoft.com/office/drawing/2014/main" id="{924086D6-241B-4813-8C01-B402B883171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7303" y="5231804"/>
            <a:ext cx="1304958" cy="130929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5" r:id="rId4"/>
    <p:sldLayoutId id="2147483657" r:id="rId5"/>
  </p:sldLayoutIdLst>
  <p:transition spd="med">
    <p:wipe dir="r"/>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rump Mediaeval" charset="0"/>
        </a:defRPr>
      </a:lvl2pPr>
      <a:lvl3pPr algn="ctr" rtl="0" eaLnBrk="0" fontAlgn="base" hangingPunct="0">
        <a:spcBef>
          <a:spcPct val="0"/>
        </a:spcBef>
        <a:spcAft>
          <a:spcPct val="0"/>
        </a:spcAft>
        <a:defRPr sz="4400">
          <a:solidFill>
            <a:schemeClr val="bg1"/>
          </a:solidFill>
          <a:latin typeface="Trump Mediaeval" charset="0"/>
        </a:defRPr>
      </a:lvl3pPr>
      <a:lvl4pPr algn="ctr" rtl="0" eaLnBrk="0" fontAlgn="base" hangingPunct="0">
        <a:spcBef>
          <a:spcPct val="0"/>
        </a:spcBef>
        <a:spcAft>
          <a:spcPct val="0"/>
        </a:spcAft>
        <a:defRPr sz="4400">
          <a:solidFill>
            <a:schemeClr val="bg1"/>
          </a:solidFill>
          <a:latin typeface="Trump Mediaeval" charset="0"/>
        </a:defRPr>
      </a:lvl4pPr>
      <a:lvl5pPr algn="ctr" rtl="0" eaLnBrk="0" fontAlgn="base" hangingPunct="0">
        <a:spcBef>
          <a:spcPct val="0"/>
        </a:spcBef>
        <a:spcAft>
          <a:spcPct val="0"/>
        </a:spcAft>
        <a:defRPr sz="4400">
          <a:solidFill>
            <a:schemeClr val="bg1"/>
          </a:solidFill>
          <a:latin typeface="Trump Mediaeval" charset="0"/>
        </a:defRPr>
      </a:lvl5pPr>
      <a:lvl6pPr marL="457200" algn="ctr" rtl="0" fontAlgn="base">
        <a:spcBef>
          <a:spcPct val="0"/>
        </a:spcBef>
        <a:spcAft>
          <a:spcPct val="0"/>
        </a:spcAft>
        <a:defRPr sz="4400">
          <a:solidFill>
            <a:schemeClr val="bg1"/>
          </a:solidFill>
          <a:latin typeface="Trump Mediaeval" charset="0"/>
        </a:defRPr>
      </a:lvl6pPr>
      <a:lvl7pPr marL="914400" algn="ctr" rtl="0" fontAlgn="base">
        <a:spcBef>
          <a:spcPct val="0"/>
        </a:spcBef>
        <a:spcAft>
          <a:spcPct val="0"/>
        </a:spcAft>
        <a:defRPr sz="4400">
          <a:solidFill>
            <a:schemeClr val="bg1"/>
          </a:solidFill>
          <a:latin typeface="Trump Mediaeval" charset="0"/>
        </a:defRPr>
      </a:lvl7pPr>
      <a:lvl8pPr marL="1371600" algn="ctr" rtl="0" fontAlgn="base">
        <a:spcBef>
          <a:spcPct val="0"/>
        </a:spcBef>
        <a:spcAft>
          <a:spcPct val="0"/>
        </a:spcAft>
        <a:defRPr sz="4400">
          <a:solidFill>
            <a:schemeClr val="bg1"/>
          </a:solidFill>
          <a:latin typeface="Trump Mediaeval" charset="0"/>
        </a:defRPr>
      </a:lvl8pPr>
      <a:lvl9pPr marL="1828800" algn="ctr" rtl="0" fontAlgn="base">
        <a:spcBef>
          <a:spcPct val="0"/>
        </a:spcBef>
        <a:spcAft>
          <a:spcPct val="0"/>
        </a:spcAft>
        <a:defRPr sz="4400">
          <a:solidFill>
            <a:schemeClr val="bg1"/>
          </a:solidFill>
          <a:latin typeface="Trump Mediaev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hyperlink" Target="http://info.kofc.org/pagerequest"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hyperlink" Target="mailto:StateSecretary@utahknights.org"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utahknights.org/insurance/"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hyperlink" Target="mailto:trjndan127@gmail.com" TargetMode="External"/><Relationship Id="rId2" Type="http://schemas.openxmlformats.org/officeDocument/2006/relationships/hyperlink" Target="mailto:tbholz@mac.com" TargetMode="External"/><Relationship Id="rId1" Type="http://schemas.openxmlformats.org/officeDocument/2006/relationships/slideLayout" Target="../slideLayouts/slideLayout2.xml"/><Relationship Id="rId6" Type="http://schemas.openxmlformats.org/officeDocument/2006/relationships/hyperlink" Target="mailto:totoweap@q.com" TargetMode="External"/><Relationship Id="rId5" Type="http://schemas.openxmlformats.org/officeDocument/2006/relationships/hyperlink" Target="mailto:ricahrdvigor@hotmail.com" TargetMode="External"/><Relationship Id="rId4" Type="http://schemas.openxmlformats.org/officeDocument/2006/relationships/hyperlink" Target="mailto:utahmarshalwest@gmail.com"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saltlakecity.cmgconnect.org/" TargetMode="External"/><Relationship Id="rId2" Type="http://schemas.openxmlformats.org/officeDocument/2006/relationships/hyperlink" Target="https://www.dioslc.org/offices/office-of-safe-environment" TargetMode="Externa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www.kofc.org/forms"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6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153400" cy="5715000"/>
          </a:xfrm>
        </p:spPr>
        <p:txBody>
          <a:bodyPr/>
          <a:lstStyle/>
          <a:p>
            <a:r>
              <a:rPr lang="en-US" sz="4800" i="0" u="none" dirty="0"/>
              <a:t>Utah State Council</a:t>
            </a:r>
            <a:br>
              <a:rPr lang="en-US" sz="4800" i="0" u="none" dirty="0"/>
            </a:br>
            <a:r>
              <a:rPr lang="en-US" sz="3600" i="0" u="none" dirty="0">
                <a:solidFill>
                  <a:srgbClr val="FFFF00"/>
                </a:solidFill>
              </a:rPr>
              <a:t>2019-2020</a:t>
            </a:r>
            <a:br>
              <a:rPr lang="en-US" sz="3600" i="0" u="none" dirty="0">
                <a:solidFill>
                  <a:srgbClr val="FFFF00"/>
                </a:solidFill>
              </a:rPr>
            </a:br>
            <a:r>
              <a:rPr lang="en-US" sz="4800" i="0" u="none" dirty="0"/>
              <a:t>Organizational Meeting</a:t>
            </a:r>
            <a:br>
              <a:rPr lang="en-US" sz="4800" i="0" u="none" dirty="0"/>
            </a:br>
            <a:br>
              <a:rPr lang="en-US" sz="2400" i="0" u="none" dirty="0"/>
            </a:br>
            <a:r>
              <a:rPr lang="en-US" sz="3600" u="none" dirty="0">
                <a:solidFill>
                  <a:srgbClr val="FFFF00"/>
                </a:solidFill>
              </a:rPr>
              <a:t>Saint Francis of Assisi Parish</a:t>
            </a:r>
            <a:br>
              <a:rPr lang="en-US" sz="3600" u="none" dirty="0">
                <a:solidFill>
                  <a:srgbClr val="FFFF00"/>
                </a:solidFill>
              </a:rPr>
            </a:br>
            <a:r>
              <a:rPr lang="en-US" sz="3600" i="0" u="none" dirty="0">
                <a:solidFill>
                  <a:srgbClr val="FFFFFF"/>
                </a:solidFill>
              </a:rPr>
              <a:t>Council 1136</a:t>
            </a:r>
            <a:br>
              <a:rPr lang="en-US" sz="3600" i="0" u="none" dirty="0">
                <a:solidFill>
                  <a:srgbClr val="FFFFFF"/>
                </a:solidFill>
              </a:rPr>
            </a:br>
            <a:r>
              <a:rPr lang="en-US" sz="3600" i="0" u="none" dirty="0">
                <a:solidFill>
                  <a:srgbClr val="FFFFFF"/>
                </a:solidFill>
              </a:rPr>
              <a:t>Orem, Utah</a:t>
            </a:r>
            <a:br>
              <a:rPr lang="en-US" sz="3600" i="0" u="none" dirty="0">
                <a:solidFill>
                  <a:srgbClr val="FFFFFF"/>
                </a:solidFill>
              </a:rPr>
            </a:br>
            <a:br>
              <a:rPr lang="en-US" sz="3600" i="0" u="none" dirty="0">
                <a:solidFill>
                  <a:srgbClr val="FFFFFF"/>
                </a:solidFill>
              </a:rPr>
            </a:br>
            <a:r>
              <a:rPr lang="en-US" sz="3600" i="0" u="none" dirty="0">
                <a:solidFill>
                  <a:srgbClr val="FFFFFF"/>
                </a:solidFill>
              </a:rPr>
              <a:t>29 June 2019</a:t>
            </a:r>
            <a:endParaRPr lang="en-US" sz="4800" i="0" u="none" dirty="0"/>
          </a:p>
        </p:txBody>
      </p:sp>
    </p:spTree>
    <p:extLst>
      <p:ext uri="{BB962C8B-B14F-4D97-AF65-F5344CB8AC3E}">
        <p14:creationId xmlns:p14="http://schemas.microsoft.com/office/powerpoint/2010/main" val="3182292849"/>
      </p:ext>
    </p:extLst>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 name="Text Placeholder 2">
            <a:extLst>
              <a:ext uri="{FF2B5EF4-FFF2-40B4-BE49-F238E27FC236}">
                <a16:creationId xmlns:a16="http://schemas.microsoft.com/office/drawing/2014/main" id="{8AA99C52-52AE-496E-AA74-316FBE42EF74}"/>
              </a:ext>
            </a:extLst>
          </p:cNvPr>
          <p:cNvSpPr>
            <a:spLocks noGrp="1"/>
          </p:cNvSpPr>
          <p:nvPr>
            <p:ph type="body" sz="quarter" idx="11"/>
          </p:nvPr>
        </p:nvSpPr>
        <p:spPr/>
        <p:txBody>
          <a:bodyPr/>
          <a:lstStyle/>
          <a:p>
            <a:r>
              <a:rPr lang="en-US" b="1" i="0" dirty="0"/>
              <a:t>Nick Nielson  </a:t>
            </a:r>
            <a:br>
              <a:rPr lang="en-US" i="0" dirty="0"/>
            </a:br>
            <a:r>
              <a:rPr lang="en-US" dirty="0"/>
              <a:t>Knights of Columbus </a:t>
            </a:r>
            <a:br>
              <a:rPr lang="en-US" dirty="0"/>
            </a:br>
            <a:r>
              <a:rPr lang="en-US" dirty="0"/>
              <a:t>Utah State Secretary</a:t>
            </a:r>
          </a:p>
        </p:txBody>
      </p:sp>
      <p:pic>
        <p:nvPicPr>
          <p:cNvPr id="127" name="Google Shape;127;p17"/>
          <p:cNvPicPr preferRelativeResize="0"/>
          <p:nvPr/>
        </p:nvPicPr>
        <p:blipFill rotWithShape="1">
          <a:blip r:embed="rId3">
            <a:alphaModFix/>
          </a:blip>
          <a:srcRect/>
          <a:stretch/>
        </p:blipFill>
        <p:spPr>
          <a:xfrm>
            <a:off x="1436914" y="1447800"/>
            <a:ext cx="2971800" cy="3962400"/>
          </a:xfrm>
          <a:prstGeom prst="rect">
            <a:avLst/>
          </a:prstGeom>
          <a:noFill/>
          <a:ln>
            <a:noFill/>
          </a:ln>
        </p:spPr>
      </p:pic>
      <p:sp>
        <p:nvSpPr>
          <p:cNvPr id="4" name="Title 3">
            <a:extLst>
              <a:ext uri="{FF2B5EF4-FFF2-40B4-BE49-F238E27FC236}">
                <a16:creationId xmlns:a16="http://schemas.microsoft.com/office/drawing/2014/main" id="{81A74224-B396-4866-ACEB-AB13639A4CF3}"/>
              </a:ext>
            </a:extLst>
          </p:cNvPr>
          <p:cNvSpPr>
            <a:spLocks noGrp="1"/>
          </p:cNvSpPr>
          <p:nvPr>
            <p:ph type="title"/>
          </p:nvPr>
        </p:nvSpPr>
        <p:spPr/>
        <p:txBody>
          <a:bodyPr/>
          <a:lstStyle/>
          <a:p>
            <a:r>
              <a:rPr lang="en-US" dirty="0"/>
              <a:t>Mileage Coupons</a:t>
            </a:r>
            <a:br>
              <a:rPr lang="en-US" dirty="0"/>
            </a:br>
            <a:r>
              <a:rPr lang="en-US" sz="2800" dirty="0"/>
              <a:t>Don’t seal the envelope!</a:t>
            </a:r>
          </a:p>
        </p:txBody>
      </p:sp>
    </p:spTree>
  </p:cSld>
  <p:clrMapOvr>
    <a:masterClrMapping/>
  </p:clrMapOvr>
  <p:transition spd="med">
    <p:wipe dir="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Online Membership</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a:xfrm>
            <a:off x="990600" y="1371600"/>
            <a:ext cx="7772400" cy="4419600"/>
          </a:xfrm>
        </p:spPr>
        <p:txBody>
          <a:bodyPr/>
          <a:lstStyle/>
          <a:p>
            <a:pPr algn="l"/>
            <a:r>
              <a:rPr lang="en-US" dirty="0"/>
              <a:t>Online Members contact</a:t>
            </a:r>
          </a:p>
          <a:p>
            <a:pPr marL="457200" indent="-457200" algn="l">
              <a:buFont typeface="Arial" panose="020B0604020202020204" pitchFamily="34" charset="0"/>
              <a:buChar char="•"/>
            </a:pPr>
            <a:r>
              <a:rPr lang="en-US" dirty="0"/>
              <a:t>Name</a:t>
            </a:r>
          </a:p>
          <a:p>
            <a:pPr marL="457200" indent="-457200" algn="l">
              <a:buFont typeface="Arial" panose="020B0604020202020204" pitchFamily="34" charset="0"/>
              <a:buChar char="•"/>
            </a:pPr>
            <a:r>
              <a:rPr lang="en-US" dirty="0"/>
              <a:t>Address</a:t>
            </a:r>
          </a:p>
          <a:p>
            <a:pPr marL="457200" indent="-457200" algn="l">
              <a:buFont typeface="Arial" panose="020B0604020202020204" pitchFamily="34" charset="0"/>
              <a:buChar char="•"/>
            </a:pPr>
            <a:r>
              <a:rPr lang="en-US" dirty="0"/>
              <a:t>Phone &amp; Email</a:t>
            </a:r>
          </a:p>
          <a:p>
            <a:pPr marL="457200" indent="-457200" algn="l">
              <a:buFont typeface="Arial" panose="020B0604020202020204" pitchFamily="34" charset="0"/>
              <a:buChar char="•"/>
            </a:pPr>
            <a:r>
              <a:rPr lang="en-US" dirty="0"/>
              <a:t>Parish info</a:t>
            </a:r>
          </a:p>
          <a:p>
            <a:pPr marL="457200" indent="-457200" algn="l">
              <a:buFont typeface="Arial" panose="020B0604020202020204" pitchFamily="34" charset="0"/>
              <a:buChar char="•"/>
            </a:pPr>
            <a:endParaRPr lang="en-US" sz="3200" dirty="0"/>
          </a:p>
          <a:p>
            <a:endParaRPr lang="en-US" dirty="0"/>
          </a:p>
        </p:txBody>
      </p:sp>
      <p:pic>
        <p:nvPicPr>
          <p:cNvPr id="7" name="Content Placeholder 4" descr="Mozilla Firefox">
            <a:extLst>
              <a:ext uri="{FF2B5EF4-FFF2-40B4-BE49-F238E27FC236}">
                <a16:creationId xmlns:a16="http://schemas.microsoft.com/office/drawing/2014/main" id="{CA3C0617-031F-46BB-9F08-0B084FBEF451}"/>
              </a:ext>
            </a:extLst>
          </p:cNvPr>
          <p:cNvPicPr>
            <a:picLocks noGrp="1"/>
          </p:cNvPicPr>
          <p:nvPr/>
        </p:nvPicPr>
        <p:blipFill>
          <a:blip r:embed="rId3">
            <a:extLst>
              <a:ext uri="{28A0092B-C50C-407E-A947-70E740481C1C}">
                <a14:useLocalDpi xmlns:a14="http://schemas.microsoft.com/office/drawing/2010/main" val="0"/>
              </a:ext>
            </a:extLst>
          </a:blip>
          <a:srcRect/>
          <a:stretch>
            <a:fillRect/>
          </a:stretch>
        </p:blipFill>
        <p:spPr>
          <a:xfrm>
            <a:off x="5281804" y="1870393"/>
            <a:ext cx="3666482" cy="3920807"/>
          </a:xfrm>
          <a:prstGeom prst="rect">
            <a:avLst/>
          </a:prstGeom>
        </p:spPr>
      </p:pic>
      <p:sp>
        <p:nvSpPr>
          <p:cNvPr id="9" name="Arrow: Left 8">
            <a:extLst>
              <a:ext uri="{FF2B5EF4-FFF2-40B4-BE49-F238E27FC236}">
                <a16:creationId xmlns:a16="http://schemas.microsoft.com/office/drawing/2014/main" id="{5630D990-A059-46C1-B014-DBC04DC29E7E}"/>
              </a:ext>
            </a:extLst>
          </p:cNvPr>
          <p:cNvSpPr/>
          <p:nvPr/>
        </p:nvSpPr>
        <p:spPr bwMode="auto">
          <a:xfrm rot="10800000">
            <a:off x="4367404" y="2550212"/>
            <a:ext cx="914400" cy="609600"/>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10" name="Arrow: Left 9">
            <a:extLst>
              <a:ext uri="{FF2B5EF4-FFF2-40B4-BE49-F238E27FC236}">
                <a16:creationId xmlns:a16="http://schemas.microsoft.com/office/drawing/2014/main" id="{E4AD0DCC-DB72-4D8A-B5FB-2ED40D5A5A6D}"/>
              </a:ext>
            </a:extLst>
          </p:cNvPr>
          <p:cNvSpPr/>
          <p:nvPr/>
        </p:nvSpPr>
        <p:spPr bwMode="auto">
          <a:xfrm rot="10800000">
            <a:off x="4367404" y="3360732"/>
            <a:ext cx="914400" cy="609600"/>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11" name="Arrow: Left 10">
            <a:extLst>
              <a:ext uri="{FF2B5EF4-FFF2-40B4-BE49-F238E27FC236}">
                <a16:creationId xmlns:a16="http://schemas.microsoft.com/office/drawing/2014/main" id="{8ACBC9EC-E9DA-4B2F-9021-A259B90DAB15}"/>
              </a:ext>
            </a:extLst>
          </p:cNvPr>
          <p:cNvSpPr/>
          <p:nvPr/>
        </p:nvSpPr>
        <p:spPr bwMode="auto">
          <a:xfrm rot="10800000">
            <a:off x="4367404" y="4171252"/>
            <a:ext cx="914400" cy="609600"/>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12" name="Arrow: Left 11">
            <a:extLst>
              <a:ext uri="{FF2B5EF4-FFF2-40B4-BE49-F238E27FC236}">
                <a16:creationId xmlns:a16="http://schemas.microsoft.com/office/drawing/2014/main" id="{F9CBE2A1-7986-4620-A7DC-2F129A8E9932}"/>
              </a:ext>
            </a:extLst>
          </p:cNvPr>
          <p:cNvSpPr/>
          <p:nvPr/>
        </p:nvSpPr>
        <p:spPr bwMode="auto">
          <a:xfrm rot="10800000">
            <a:off x="4359487" y="4862945"/>
            <a:ext cx="914400" cy="609600"/>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Tree>
    <p:extLst>
      <p:ext uri="{BB962C8B-B14F-4D97-AF65-F5344CB8AC3E}">
        <p14:creationId xmlns:p14="http://schemas.microsoft.com/office/powerpoint/2010/main" val="376051243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Online Membership</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a:xfrm>
            <a:off x="990600" y="1371600"/>
            <a:ext cx="7772400" cy="4419600"/>
          </a:xfrm>
        </p:spPr>
        <p:txBody>
          <a:bodyPr/>
          <a:lstStyle/>
          <a:p>
            <a:pPr algn="l"/>
            <a:r>
              <a:rPr lang="en-US" dirty="0"/>
              <a:t>Online Members contact</a:t>
            </a:r>
          </a:p>
          <a:p>
            <a:pPr marL="457200" indent="-457200">
              <a:buFont typeface="Arial" panose="020B0604020202020204" pitchFamily="34" charset="0"/>
              <a:buChar char="•"/>
            </a:pPr>
            <a:r>
              <a:rPr lang="en-US" sz="2800" dirty="0"/>
              <a:t>Contact the online member – they already expressed interest in transferring</a:t>
            </a:r>
          </a:p>
          <a:p>
            <a:pPr marL="914400" lvl="1" indent="-457200" algn="l">
              <a:buFont typeface="Arial" panose="020B0604020202020204" pitchFamily="34" charset="0"/>
              <a:buChar char="•"/>
            </a:pPr>
            <a:r>
              <a:rPr lang="en-US" sz="2400" dirty="0"/>
              <a:t>May take several attempts – person signed up online… What’s the best way to contact?</a:t>
            </a:r>
          </a:p>
          <a:p>
            <a:pPr marL="1371600" lvl="2" indent="-457200" algn="l">
              <a:buFont typeface="Arial" panose="020B0604020202020204" pitchFamily="34" charset="0"/>
              <a:buChar char="•"/>
            </a:pPr>
            <a:r>
              <a:rPr lang="en-US" dirty="0"/>
              <a:t>Right Answer: No best way… Some prefer email, some a personal phone call</a:t>
            </a:r>
          </a:p>
          <a:p>
            <a:pPr marL="1371600" lvl="2" indent="-457200" algn="l">
              <a:buFont typeface="Arial" panose="020B0604020202020204" pitchFamily="34" charset="0"/>
              <a:buChar char="•"/>
            </a:pPr>
            <a:r>
              <a:rPr lang="en-US" dirty="0"/>
              <a:t>Don’t give up, keep in contact and invite to events to help serve… show the value in transferring</a:t>
            </a:r>
          </a:p>
          <a:p>
            <a:pPr algn="l"/>
            <a:endParaRPr lang="en-US" dirty="0"/>
          </a:p>
          <a:p>
            <a:pPr marL="457200" indent="-457200" algn="l">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370592270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Online Membership</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a:xfrm>
            <a:off x="990600" y="1371600"/>
            <a:ext cx="7772400" cy="4419600"/>
          </a:xfrm>
        </p:spPr>
        <p:txBody>
          <a:bodyPr/>
          <a:lstStyle/>
          <a:p>
            <a:pPr algn="l"/>
            <a:r>
              <a:rPr lang="en-US" dirty="0"/>
              <a:t>Transferring Online Members</a:t>
            </a:r>
          </a:p>
          <a:p>
            <a:pPr marL="457200" indent="-457200">
              <a:buFont typeface="Arial" panose="020B0604020202020204" pitchFamily="34" charset="0"/>
              <a:buChar char="•"/>
            </a:pPr>
            <a:r>
              <a:rPr lang="en-US" sz="2800" dirty="0"/>
              <a:t>Only AFTER the member goes through the admission process and takes the degree should you transfer</a:t>
            </a:r>
          </a:p>
          <a:p>
            <a:pPr marL="457200" indent="-457200">
              <a:buFont typeface="Arial" panose="020B0604020202020204" pitchFamily="34" charset="0"/>
              <a:buChar char="•"/>
            </a:pPr>
            <a:r>
              <a:rPr lang="en-US" sz="2800" dirty="0"/>
              <a:t>Add the date they attended the Admission Degree Ceremonial</a:t>
            </a:r>
          </a:p>
          <a:p>
            <a:pPr marL="457200" indent="-457200">
              <a:buFont typeface="Arial" panose="020B0604020202020204" pitchFamily="34" charset="0"/>
              <a:buChar char="•"/>
            </a:pPr>
            <a:r>
              <a:rPr lang="en-US" sz="2800" dirty="0"/>
              <a:t>Hit update</a:t>
            </a:r>
          </a:p>
          <a:p>
            <a:pPr marL="914400" lvl="1" indent="-457200" algn="l">
              <a:buFont typeface="Arial" panose="020B0604020202020204" pitchFamily="34" charset="0"/>
              <a:buChar char="•"/>
            </a:pPr>
            <a:r>
              <a:rPr lang="en-US" sz="2400" dirty="0"/>
              <a:t>Just that simple. It’s fast and effective</a:t>
            </a:r>
          </a:p>
          <a:p>
            <a:pPr marL="457200" indent="-457200" algn="l">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271338417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Online Membership</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a:xfrm>
            <a:off x="990600" y="1371600"/>
            <a:ext cx="7772400" cy="4419600"/>
          </a:xfrm>
        </p:spPr>
        <p:txBody>
          <a:bodyPr/>
          <a:lstStyle/>
          <a:p>
            <a:pPr algn="l"/>
            <a:r>
              <a:rPr lang="en-US" dirty="0"/>
              <a:t>What are the Benefits of Online Membership?</a:t>
            </a:r>
          </a:p>
          <a:p>
            <a:pPr marL="457200" indent="-457200">
              <a:buFont typeface="Arial" panose="020B0604020202020204" pitchFamily="34" charset="0"/>
              <a:buChar char="•"/>
            </a:pPr>
            <a:endParaRPr lang="en-US" sz="3200" dirty="0"/>
          </a:p>
          <a:p>
            <a:r>
              <a:rPr lang="en-US" dirty="0"/>
              <a:t>What can you do?</a:t>
            </a:r>
          </a:p>
          <a:p>
            <a:endParaRPr lang="en-US" sz="3200" dirty="0"/>
          </a:p>
          <a:p>
            <a:r>
              <a:rPr lang="en-US" dirty="0"/>
              <a:t>What are you going to do?</a:t>
            </a:r>
            <a:endParaRPr lang="en-US" sz="3200" dirty="0"/>
          </a:p>
          <a:p>
            <a:endParaRPr lang="en-US" dirty="0"/>
          </a:p>
        </p:txBody>
      </p:sp>
    </p:spTree>
    <p:extLst>
      <p:ext uri="{BB962C8B-B14F-4D97-AF65-F5344CB8AC3E}">
        <p14:creationId xmlns:p14="http://schemas.microsoft.com/office/powerpoint/2010/main" val="139808704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Online Membership</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a:xfrm>
            <a:off x="990600" y="1371600"/>
            <a:ext cx="7772400" cy="4419600"/>
          </a:xfrm>
        </p:spPr>
        <p:txBody>
          <a:bodyPr/>
          <a:lstStyle/>
          <a:p>
            <a:pPr algn="l"/>
            <a:r>
              <a:rPr lang="en-US" dirty="0"/>
              <a:t>Prospect Landing Pages </a:t>
            </a:r>
            <a:endParaRPr lang="en-US" sz="3200" dirty="0"/>
          </a:p>
          <a:p>
            <a:pPr marL="457200" indent="-457200" algn="l">
              <a:buFont typeface="Arial" panose="020B0604020202020204" pitchFamily="34" charset="0"/>
              <a:buChar char="•"/>
            </a:pPr>
            <a:r>
              <a:rPr lang="en-US" sz="2800" dirty="0"/>
              <a:t>Who has one?</a:t>
            </a:r>
          </a:p>
          <a:p>
            <a:pPr marL="457200" indent="-457200" algn="l">
              <a:buFont typeface="Arial" panose="020B0604020202020204" pitchFamily="34" charset="0"/>
              <a:buChar char="•"/>
            </a:pPr>
            <a:r>
              <a:rPr lang="en-US" sz="2800" dirty="0"/>
              <a:t>What are they?</a:t>
            </a:r>
          </a:p>
          <a:p>
            <a:pPr marL="914400" lvl="1" indent="-457200" algn="l">
              <a:buFont typeface="Arial" panose="020B0604020202020204" pitchFamily="34" charset="0"/>
              <a:buChar char="•"/>
            </a:pPr>
            <a:r>
              <a:rPr lang="en-US" sz="2400" dirty="0"/>
              <a:t>A personal way to gather contact info</a:t>
            </a:r>
          </a:p>
          <a:p>
            <a:pPr marL="914400" lvl="1" indent="-457200" algn="l">
              <a:buFont typeface="Arial" panose="020B0604020202020204" pitchFamily="34" charset="0"/>
              <a:buChar char="•"/>
            </a:pPr>
            <a:r>
              <a:rPr lang="en-US" sz="2400" dirty="0"/>
              <a:t>URL (Web address) contact info form</a:t>
            </a:r>
          </a:p>
          <a:p>
            <a:pPr marL="914400" lvl="1" indent="-457200" algn="l">
              <a:buFont typeface="Arial" panose="020B0604020202020204" pitchFamily="34" charset="0"/>
              <a:buChar char="•"/>
            </a:pPr>
            <a:r>
              <a:rPr lang="en-US" sz="2400" dirty="0"/>
              <a:t>Use in conjunction with Church Drives, events or personal recruiting</a:t>
            </a:r>
          </a:p>
          <a:p>
            <a:pPr marL="1371600" lvl="2" indent="-457200" algn="l">
              <a:buFont typeface="Arial" panose="020B0604020202020204" pitchFamily="34" charset="0"/>
              <a:buChar char="•"/>
            </a:pPr>
            <a:r>
              <a:rPr lang="en-US" sz="2000" dirty="0"/>
              <a:t>Bookmark on your smart phone (must share with members)</a:t>
            </a:r>
          </a:p>
          <a:p>
            <a:pPr marL="457200" indent="-457200">
              <a:buFont typeface="Arial" panose="020B0604020202020204" pitchFamily="34" charset="0"/>
              <a:buChar char="•"/>
            </a:pPr>
            <a:endParaRPr lang="en-US" dirty="0"/>
          </a:p>
          <a:p>
            <a:pPr algn="l"/>
            <a:endParaRPr lang="en-US" dirty="0"/>
          </a:p>
          <a:p>
            <a:pPr marL="457200" indent="-457200" algn="l">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87161007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Online Membership</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a:xfrm>
            <a:off x="990600" y="1371600"/>
            <a:ext cx="7772400" cy="4419600"/>
          </a:xfrm>
        </p:spPr>
        <p:txBody>
          <a:bodyPr/>
          <a:lstStyle/>
          <a:p>
            <a:pPr algn="l"/>
            <a:r>
              <a:rPr lang="en-US" dirty="0"/>
              <a:t>Prospect Landing Pages</a:t>
            </a:r>
          </a:p>
          <a:p>
            <a:pPr marL="457200" indent="-457200" algn="l">
              <a:buFont typeface="Arial" panose="020B0604020202020204" pitchFamily="34" charset="0"/>
              <a:buChar char="•"/>
            </a:pPr>
            <a:r>
              <a:rPr lang="en-US" sz="2800" dirty="0"/>
              <a:t>What they are NOT</a:t>
            </a:r>
          </a:p>
          <a:p>
            <a:pPr marL="914400" lvl="1" indent="-457200" algn="l">
              <a:buFont typeface="Arial" panose="020B0604020202020204" pitchFamily="34" charset="0"/>
              <a:buChar char="•"/>
            </a:pPr>
            <a:r>
              <a:rPr lang="en-US" sz="2400" dirty="0"/>
              <a:t>Not a stand alone website</a:t>
            </a:r>
          </a:p>
          <a:p>
            <a:pPr marL="914400" lvl="1" indent="-457200" algn="l">
              <a:buFont typeface="Arial" panose="020B0604020202020204" pitchFamily="34" charset="0"/>
              <a:buChar char="•"/>
            </a:pPr>
            <a:r>
              <a:rPr lang="en-US" sz="2400" dirty="0"/>
              <a:t>Used in conjunction with personal contact and recruiting</a:t>
            </a:r>
          </a:p>
          <a:p>
            <a:pPr marL="914400" lvl="1" indent="-457200" algn="l">
              <a:buFont typeface="Arial" panose="020B0604020202020204" pitchFamily="34" charset="0"/>
              <a:buChar char="•"/>
            </a:pPr>
            <a:r>
              <a:rPr lang="en-US" sz="2400" dirty="0"/>
              <a:t>Don’t just link to your Council’s website</a:t>
            </a:r>
          </a:p>
          <a:p>
            <a:pPr marL="457200" indent="-457200">
              <a:buFont typeface="Arial" panose="020B0604020202020204" pitchFamily="34" charset="0"/>
              <a:buChar char="•"/>
            </a:pPr>
            <a:r>
              <a:rPr lang="en-US" sz="2800" dirty="0"/>
              <a:t>How do you get one?</a:t>
            </a:r>
          </a:p>
          <a:p>
            <a:pPr marL="914400" lvl="1" indent="-457200" algn="l">
              <a:buFont typeface="Arial" panose="020B0604020202020204" pitchFamily="34" charset="0"/>
              <a:buChar char="•"/>
            </a:pPr>
            <a:r>
              <a:rPr lang="en-US" sz="2400" dirty="0">
                <a:hlinkClick r:id="rId3"/>
              </a:rPr>
              <a:t>http://info.kofc.org/pagerequest</a:t>
            </a:r>
            <a:r>
              <a:rPr lang="en-US" sz="2400" dirty="0"/>
              <a:t> </a:t>
            </a:r>
          </a:p>
          <a:p>
            <a:pPr marL="457200" indent="-457200">
              <a:buFont typeface="Arial" panose="020B0604020202020204" pitchFamily="34" charset="0"/>
              <a:buChar char="•"/>
            </a:pPr>
            <a:endParaRPr lang="en-US" dirty="0"/>
          </a:p>
          <a:p>
            <a:pPr algn="l"/>
            <a:endParaRPr lang="en-US" dirty="0"/>
          </a:p>
          <a:p>
            <a:pPr marL="457200" indent="-457200" algn="l">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189398263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Online Membership</a:t>
            </a:r>
          </a:p>
        </p:txBody>
      </p:sp>
      <p:pic>
        <p:nvPicPr>
          <p:cNvPr id="5" name="Picture 4">
            <a:extLst>
              <a:ext uri="{FF2B5EF4-FFF2-40B4-BE49-F238E27FC236}">
                <a16:creationId xmlns:a16="http://schemas.microsoft.com/office/drawing/2014/main" id="{A2F48D17-36F5-48BB-B84E-455619BD8385}"/>
              </a:ext>
            </a:extLst>
          </p:cNvPr>
          <p:cNvPicPr>
            <a:picLocks noChangeAspect="1"/>
          </p:cNvPicPr>
          <p:nvPr/>
        </p:nvPicPr>
        <p:blipFill>
          <a:blip r:embed="rId3"/>
          <a:stretch>
            <a:fillRect/>
          </a:stretch>
        </p:blipFill>
        <p:spPr>
          <a:xfrm>
            <a:off x="1981200" y="228600"/>
            <a:ext cx="5915025" cy="5467670"/>
          </a:xfrm>
          <a:prstGeom prst="rect">
            <a:avLst/>
          </a:prstGeom>
        </p:spPr>
      </p:pic>
    </p:spTree>
    <p:extLst>
      <p:ext uri="{BB962C8B-B14F-4D97-AF65-F5344CB8AC3E}">
        <p14:creationId xmlns:p14="http://schemas.microsoft.com/office/powerpoint/2010/main" val="2771523077"/>
      </p:ext>
    </p:extLst>
  </p:cSld>
  <p:clrMapOvr>
    <a:masterClrMapping/>
  </p:clrMapOvr>
  <p:transition spd="med">
    <p:wipe dir="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Online Membership</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p:txBody>
          <a:bodyPr/>
          <a:lstStyle/>
          <a:p>
            <a:pPr algn="l"/>
            <a:r>
              <a:rPr lang="en-US" dirty="0"/>
              <a:t>Prospect Landing Page</a:t>
            </a:r>
            <a:endParaRPr lang="en-US" sz="3200" dirty="0"/>
          </a:p>
          <a:p>
            <a:pPr marL="457200" indent="-457200" algn="l">
              <a:buFont typeface="Arial" panose="020B0604020202020204" pitchFamily="34" charset="0"/>
              <a:buChar char="•"/>
            </a:pPr>
            <a:r>
              <a:rPr lang="en-US" sz="2800" dirty="0"/>
              <a:t>The Custom page simply asks for a prospects name and email (or custom info)</a:t>
            </a:r>
          </a:p>
          <a:p>
            <a:pPr lvl="1" algn="l"/>
            <a:endParaRPr lang="en-US" sz="3200" dirty="0"/>
          </a:p>
          <a:p>
            <a:endParaRPr lang="en-US" dirty="0"/>
          </a:p>
        </p:txBody>
      </p:sp>
      <p:pic>
        <p:nvPicPr>
          <p:cNvPr id="5" name="Picture 4">
            <a:extLst>
              <a:ext uri="{FF2B5EF4-FFF2-40B4-BE49-F238E27FC236}">
                <a16:creationId xmlns:a16="http://schemas.microsoft.com/office/drawing/2014/main" id="{C107BC86-3A9F-4161-87C3-00CBC22F3184}"/>
              </a:ext>
            </a:extLst>
          </p:cNvPr>
          <p:cNvPicPr>
            <a:picLocks noChangeAspect="1"/>
          </p:cNvPicPr>
          <p:nvPr/>
        </p:nvPicPr>
        <p:blipFill>
          <a:blip r:embed="rId3"/>
          <a:stretch>
            <a:fillRect/>
          </a:stretch>
        </p:blipFill>
        <p:spPr>
          <a:xfrm>
            <a:off x="2590800" y="2999036"/>
            <a:ext cx="4233862" cy="2801689"/>
          </a:xfrm>
          <a:prstGeom prst="rect">
            <a:avLst/>
          </a:prstGeom>
        </p:spPr>
      </p:pic>
    </p:spTree>
    <p:extLst>
      <p:ext uri="{BB962C8B-B14F-4D97-AF65-F5344CB8AC3E}">
        <p14:creationId xmlns:p14="http://schemas.microsoft.com/office/powerpoint/2010/main" val="23986356"/>
      </p:ext>
    </p:extLst>
  </p:cSld>
  <p:clrMapOvr>
    <a:masterClrMapping/>
  </p:clrMapOvr>
  <p:transition spd="med">
    <p:wipe dir="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Online Membership</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a:xfrm>
            <a:off x="990600" y="1371600"/>
            <a:ext cx="3962400" cy="3733800"/>
          </a:xfrm>
        </p:spPr>
        <p:txBody>
          <a:bodyPr/>
          <a:lstStyle/>
          <a:p>
            <a:pPr algn="l"/>
            <a:r>
              <a:rPr lang="en-US" dirty="0"/>
              <a:t>Prospect Landing Page</a:t>
            </a:r>
            <a:endParaRPr lang="en-US" sz="3200" dirty="0"/>
          </a:p>
          <a:p>
            <a:pPr marL="457200" indent="-457200" algn="l">
              <a:buFont typeface="Arial" panose="020B0604020202020204" pitchFamily="34" charset="0"/>
              <a:buChar char="•"/>
            </a:pPr>
            <a:r>
              <a:rPr lang="en-US" sz="2800" dirty="0"/>
              <a:t>Prospect receives email</a:t>
            </a:r>
          </a:p>
          <a:p>
            <a:pPr marL="457200" indent="-457200" algn="l">
              <a:buFont typeface="Arial" panose="020B0604020202020204" pitchFamily="34" charset="0"/>
              <a:buChar char="•"/>
            </a:pPr>
            <a:r>
              <a:rPr lang="en-US" sz="2800" dirty="0"/>
              <a:t>Council receives contact info to follow up</a:t>
            </a:r>
          </a:p>
        </p:txBody>
      </p:sp>
      <p:pic>
        <p:nvPicPr>
          <p:cNvPr id="6" name="Picture 1">
            <a:extLst>
              <a:ext uri="{FF2B5EF4-FFF2-40B4-BE49-F238E27FC236}">
                <a16:creationId xmlns:a16="http://schemas.microsoft.com/office/drawing/2014/main" id="{12A6DEEB-6F3F-43FF-9AAF-822203120E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8839" y="1600200"/>
            <a:ext cx="3733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95751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Online Membership</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a:xfrm>
            <a:off x="990600" y="1371600"/>
            <a:ext cx="7772400" cy="4419600"/>
          </a:xfrm>
        </p:spPr>
        <p:txBody>
          <a:bodyPr/>
          <a:lstStyle/>
          <a:p>
            <a:pPr algn="l"/>
            <a:r>
              <a:rPr lang="en-US" dirty="0"/>
              <a:t>Questions?</a:t>
            </a:r>
          </a:p>
          <a:p>
            <a:pPr marL="457200" indent="-457200">
              <a:buFont typeface="Arial" panose="020B0604020202020204" pitchFamily="34" charset="0"/>
              <a:buChar char="•"/>
            </a:pPr>
            <a:endParaRPr lang="en-US" sz="3200" dirty="0"/>
          </a:p>
          <a:p>
            <a:r>
              <a:rPr lang="en-US" sz="3200" dirty="0"/>
              <a:t>Nick Nielson</a:t>
            </a:r>
            <a:br>
              <a:rPr lang="en-US" sz="3200" dirty="0"/>
            </a:br>
            <a:r>
              <a:rPr lang="en-US" sz="3200" dirty="0"/>
              <a:t>State Secretary</a:t>
            </a:r>
            <a:br>
              <a:rPr lang="en-US" sz="3200" dirty="0"/>
            </a:br>
            <a:r>
              <a:rPr lang="en-US" sz="3200" dirty="0"/>
              <a:t>Online Membership Chairman</a:t>
            </a:r>
            <a:br>
              <a:rPr lang="en-US" dirty="0"/>
            </a:br>
            <a:r>
              <a:rPr lang="en-US" dirty="0"/>
              <a:t>801-618-6595</a:t>
            </a:r>
            <a:br>
              <a:rPr lang="en-US" dirty="0"/>
            </a:br>
            <a:r>
              <a:rPr lang="en-US" dirty="0">
                <a:hlinkClick r:id="rId3"/>
              </a:rPr>
              <a:t>StateSecretary@utahknights.org</a:t>
            </a:r>
            <a:r>
              <a:rPr lang="en-US" dirty="0"/>
              <a:t> </a:t>
            </a:r>
            <a:endParaRPr lang="en-US" sz="3200" dirty="0"/>
          </a:p>
          <a:p>
            <a:endParaRPr lang="en-US" dirty="0"/>
          </a:p>
        </p:txBody>
      </p:sp>
    </p:spTree>
    <p:extLst>
      <p:ext uri="{BB962C8B-B14F-4D97-AF65-F5344CB8AC3E}">
        <p14:creationId xmlns:p14="http://schemas.microsoft.com/office/powerpoint/2010/main" val="1860103007"/>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4" name="Title 3">
            <a:extLst>
              <a:ext uri="{FF2B5EF4-FFF2-40B4-BE49-F238E27FC236}">
                <a16:creationId xmlns:a16="http://schemas.microsoft.com/office/drawing/2014/main" id="{E160C95B-6B91-4288-8D42-84376AFEB1D1}"/>
              </a:ext>
            </a:extLst>
          </p:cNvPr>
          <p:cNvSpPr>
            <a:spLocks noGrp="1"/>
          </p:cNvSpPr>
          <p:nvPr>
            <p:ph type="title"/>
          </p:nvPr>
        </p:nvSpPr>
        <p:spPr/>
        <p:txBody>
          <a:bodyPr/>
          <a:lstStyle/>
          <a:p>
            <a:r>
              <a:rPr lang="en-US" dirty="0"/>
              <a:t>Opening Remarks</a:t>
            </a:r>
            <a:endParaRPr lang="en-US" i="1" dirty="0"/>
          </a:p>
        </p:txBody>
      </p:sp>
      <p:sp>
        <p:nvSpPr>
          <p:cNvPr id="3" name="Text Placeholder 2">
            <a:extLst>
              <a:ext uri="{FF2B5EF4-FFF2-40B4-BE49-F238E27FC236}">
                <a16:creationId xmlns:a16="http://schemas.microsoft.com/office/drawing/2014/main" id="{18F7BE59-1ED1-475A-99B1-042F6A3C34D3}"/>
              </a:ext>
            </a:extLst>
          </p:cNvPr>
          <p:cNvSpPr>
            <a:spLocks noGrp="1"/>
          </p:cNvSpPr>
          <p:nvPr>
            <p:ph type="body" sz="quarter" idx="11"/>
          </p:nvPr>
        </p:nvSpPr>
        <p:spPr/>
        <p:txBody>
          <a:bodyPr/>
          <a:lstStyle/>
          <a:p>
            <a:r>
              <a:rPr lang="en-US" b="1" i="0" dirty="0"/>
              <a:t>Greg Keller  </a:t>
            </a:r>
            <a:br>
              <a:rPr lang="en-US" i="0" dirty="0"/>
            </a:br>
            <a:r>
              <a:rPr lang="en-US" dirty="0"/>
              <a:t>Knights of Columbus </a:t>
            </a:r>
            <a:br>
              <a:rPr lang="en-US" dirty="0"/>
            </a:br>
            <a:r>
              <a:rPr lang="en-US" dirty="0"/>
              <a:t>Utah State Deputy</a:t>
            </a:r>
          </a:p>
        </p:txBody>
      </p:sp>
      <p:pic>
        <p:nvPicPr>
          <p:cNvPr id="138" name="Google Shape;138;p18"/>
          <p:cNvPicPr preferRelativeResize="0"/>
          <p:nvPr/>
        </p:nvPicPr>
        <p:blipFill rotWithShape="1">
          <a:blip r:embed="rId3">
            <a:alphaModFix/>
          </a:blip>
          <a:srcRect/>
          <a:stretch/>
        </p:blipFill>
        <p:spPr>
          <a:xfrm>
            <a:off x="1447799" y="1447800"/>
            <a:ext cx="2971799" cy="3962400"/>
          </a:xfrm>
          <a:prstGeom prst="rect">
            <a:avLst/>
          </a:prstGeom>
          <a:noFill/>
          <a:ln>
            <a:noFill/>
          </a:ln>
        </p:spPr>
      </p:pic>
    </p:spTree>
    <p:extLst>
      <p:ext uri="{BB962C8B-B14F-4D97-AF65-F5344CB8AC3E}">
        <p14:creationId xmlns:p14="http://schemas.microsoft.com/office/powerpoint/2010/main" val="1388762744"/>
      </p:ext>
    </p:extLst>
  </p:cSld>
  <p:clrMapOvr>
    <a:masterClrMapping/>
  </p:clrMapOvr>
  <p:transition spd="med">
    <p:wipe dir="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31BC-707E-49CC-B040-83BAE6159785}"/>
              </a:ext>
            </a:extLst>
          </p:cNvPr>
          <p:cNvSpPr>
            <a:spLocks noGrp="1"/>
          </p:cNvSpPr>
          <p:nvPr>
            <p:ph type="title"/>
          </p:nvPr>
        </p:nvSpPr>
        <p:spPr/>
        <p:txBody>
          <a:bodyPr/>
          <a:lstStyle/>
          <a:p>
            <a:r>
              <a:rPr lang="en-US" dirty="0"/>
              <a:t>Break</a:t>
            </a:r>
          </a:p>
        </p:txBody>
      </p:sp>
      <p:sp>
        <p:nvSpPr>
          <p:cNvPr id="3" name="Content Placeholder 2">
            <a:extLst>
              <a:ext uri="{FF2B5EF4-FFF2-40B4-BE49-F238E27FC236}">
                <a16:creationId xmlns:a16="http://schemas.microsoft.com/office/drawing/2014/main" id="{0F75AE8F-F8B5-47AC-9962-4FE1FFCD63AC}"/>
              </a:ext>
            </a:extLst>
          </p:cNvPr>
          <p:cNvSpPr>
            <a:spLocks noGrp="1"/>
          </p:cNvSpPr>
          <p:nvPr>
            <p:ph idx="1"/>
          </p:nvPr>
        </p:nvSpPr>
        <p:spPr>
          <a:xfrm>
            <a:off x="1371599" y="1600200"/>
            <a:ext cx="7543801" cy="3810000"/>
          </a:xfrm>
        </p:spPr>
        <p:txBody>
          <a:bodyPr/>
          <a:lstStyle/>
          <a:p>
            <a:r>
              <a:rPr lang="en-US" dirty="0"/>
              <a:t>Scheduled Break</a:t>
            </a:r>
          </a:p>
          <a:p>
            <a:pPr lvl="1"/>
            <a:r>
              <a:rPr lang="en-US" dirty="0"/>
              <a:t>2:50 PM to 3:05 PM</a:t>
            </a:r>
          </a:p>
          <a:p>
            <a:pPr lvl="1"/>
            <a:r>
              <a:rPr lang="en-US" dirty="0"/>
              <a:t>Financial Secretaries return from their break-out session.</a:t>
            </a:r>
          </a:p>
          <a:p>
            <a:r>
              <a:rPr lang="en-US" dirty="0"/>
              <a:t>Actual Break</a:t>
            </a:r>
          </a:p>
          <a:p>
            <a:pPr lvl="1"/>
            <a:r>
              <a:rPr lang="en-US" dirty="0"/>
              <a:t>Now until…</a:t>
            </a:r>
          </a:p>
          <a:p>
            <a:pPr marL="0" indent="0">
              <a:buNone/>
            </a:pPr>
            <a:endParaRPr lang="en-US" i="1" dirty="0">
              <a:solidFill>
                <a:srgbClr val="FFFF00"/>
              </a:solidFill>
            </a:endParaRPr>
          </a:p>
          <a:p>
            <a:pPr marL="0" indent="0" algn="ctr">
              <a:buNone/>
            </a:pPr>
            <a:r>
              <a:rPr lang="en-US" sz="2800" b="1" dirty="0">
                <a:solidFill>
                  <a:srgbClr val="FFFF00"/>
                </a:solidFill>
              </a:rPr>
              <a:t>Have dinner reservations tonight?</a:t>
            </a:r>
          </a:p>
          <a:p>
            <a:pPr marL="0" indent="0" algn="ctr">
              <a:buNone/>
            </a:pPr>
            <a:r>
              <a:rPr lang="en-US" dirty="0">
                <a:solidFill>
                  <a:srgbClr val="FFFF00"/>
                </a:solidFill>
              </a:rPr>
              <a:t>State Warden Ryan has the meal tickets.</a:t>
            </a:r>
          </a:p>
        </p:txBody>
      </p:sp>
    </p:spTree>
    <p:extLst>
      <p:ext uri="{BB962C8B-B14F-4D97-AF65-F5344CB8AC3E}">
        <p14:creationId xmlns:p14="http://schemas.microsoft.com/office/powerpoint/2010/main" val="1762264661"/>
      </p:ext>
    </p:extLst>
  </p:cSld>
  <p:clrMapOvr>
    <a:masterClrMapping/>
  </p:clrMapOvr>
  <p:transition spd="med">
    <p:wipe dir="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8AEC4AF-E456-4702-B784-4BE141000CF8}"/>
              </a:ext>
            </a:extLst>
          </p:cNvPr>
          <p:cNvSpPr>
            <a:spLocks noGrp="1"/>
          </p:cNvSpPr>
          <p:nvPr>
            <p:ph type="body" sz="quarter" idx="11"/>
          </p:nvPr>
        </p:nvSpPr>
        <p:spPr/>
        <p:txBody>
          <a:bodyPr/>
          <a:lstStyle/>
          <a:p>
            <a:r>
              <a:rPr lang="en-US" sz="2800" b="1" i="0" dirty="0"/>
              <a:t>Francisco Carmona</a:t>
            </a:r>
            <a:br>
              <a:rPr lang="en-US" sz="2800" i="0" dirty="0"/>
            </a:br>
            <a:r>
              <a:rPr lang="en-US" sz="2800" dirty="0"/>
              <a:t>Knights of Columbus</a:t>
            </a:r>
            <a:br>
              <a:rPr lang="en-US" sz="2800" dirty="0"/>
            </a:br>
            <a:r>
              <a:rPr lang="en-US" sz="2800" dirty="0"/>
              <a:t>District Master - Utah</a:t>
            </a:r>
          </a:p>
        </p:txBody>
      </p:sp>
      <p:pic>
        <p:nvPicPr>
          <p:cNvPr id="5" name="Google Shape;839;p91" descr="District Master Portrait">
            <a:extLst>
              <a:ext uri="{FF2B5EF4-FFF2-40B4-BE49-F238E27FC236}">
                <a16:creationId xmlns:a16="http://schemas.microsoft.com/office/drawing/2014/main" id="{A828273E-7720-4D29-943C-1F3D0C494E13}"/>
              </a:ext>
            </a:extLst>
          </p:cNvPr>
          <p:cNvPicPr preferRelativeResize="0"/>
          <p:nvPr/>
        </p:nvPicPr>
        <p:blipFill rotWithShape="1">
          <a:blip r:embed="rId3">
            <a:alphaModFix/>
          </a:blip>
          <a:srcRect/>
          <a:stretch/>
        </p:blipFill>
        <p:spPr>
          <a:xfrm>
            <a:off x="1447800" y="1447800"/>
            <a:ext cx="2971800" cy="3962400"/>
          </a:xfrm>
          <a:prstGeom prst="rect">
            <a:avLst/>
          </a:prstGeom>
          <a:noFill/>
          <a:ln>
            <a:noFill/>
          </a:ln>
        </p:spPr>
      </p:pic>
      <p:sp>
        <p:nvSpPr>
          <p:cNvPr id="7" name="Title 6">
            <a:extLst>
              <a:ext uri="{FF2B5EF4-FFF2-40B4-BE49-F238E27FC236}">
                <a16:creationId xmlns:a16="http://schemas.microsoft.com/office/drawing/2014/main" id="{F8521E41-C8DE-41E8-BE48-0AC1E2296AE3}"/>
              </a:ext>
            </a:extLst>
          </p:cNvPr>
          <p:cNvSpPr>
            <a:spLocks noGrp="1"/>
          </p:cNvSpPr>
          <p:nvPr>
            <p:ph type="title"/>
          </p:nvPr>
        </p:nvSpPr>
        <p:spPr/>
        <p:txBody>
          <a:bodyPr/>
          <a:lstStyle/>
          <a:p>
            <a:r>
              <a:rPr lang="en-US" dirty="0"/>
              <a:t>The Lord’s Knights Car Club</a:t>
            </a:r>
          </a:p>
        </p:txBody>
      </p:sp>
    </p:spTree>
    <p:extLst>
      <p:ext uri="{BB962C8B-B14F-4D97-AF65-F5344CB8AC3E}">
        <p14:creationId xmlns:p14="http://schemas.microsoft.com/office/powerpoint/2010/main" val="3728575352"/>
      </p:ext>
    </p:extLst>
  </p:cSld>
  <p:clrMapOvr>
    <a:masterClrMapping/>
  </p:clrMapOvr>
  <p:transition spd="med">
    <p:wipe dir="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8AEC4AF-E456-4702-B784-4BE141000CF8}"/>
              </a:ext>
            </a:extLst>
          </p:cNvPr>
          <p:cNvSpPr>
            <a:spLocks noGrp="1"/>
          </p:cNvSpPr>
          <p:nvPr>
            <p:ph type="body" sz="quarter" idx="11"/>
          </p:nvPr>
        </p:nvSpPr>
        <p:spPr/>
        <p:txBody>
          <a:bodyPr/>
          <a:lstStyle/>
          <a:p>
            <a:r>
              <a:rPr lang="en-US" sz="2800" b="1" i="0" dirty="0"/>
              <a:t>Francisco Carmona</a:t>
            </a:r>
            <a:br>
              <a:rPr lang="en-US" sz="2800" i="0" dirty="0"/>
            </a:br>
            <a:r>
              <a:rPr lang="en-US" sz="2800" dirty="0"/>
              <a:t>Knights of Columbus</a:t>
            </a:r>
            <a:br>
              <a:rPr lang="en-US" sz="2800" dirty="0"/>
            </a:br>
            <a:r>
              <a:rPr lang="en-US" sz="2800" dirty="0"/>
              <a:t>District Master - Utah</a:t>
            </a:r>
          </a:p>
        </p:txBody>
      </p:sp>
      <p:sp>
        <p:nvSpPr>
          <p:cNvPr id="7" name="Title 6">
            <a:extLst>
              <a:ext uri="{FF2B5EF4-FFF2-40B4-BE49-F238E27FC236}">
                <a16:creationId xmlns:a16="http://schemas.microsoft.com/office/drawing/2014/main" id="{F8521E41-C8DE-41E8-BE48-0AC1E2296AE3}"/>
              </a:ext>
            </a:extLst>
          </p:cNvPr>
          <p:cNvSpPr>
            <a:spLocks noGrp="1"/>
          </p:cNvSpPr>
          <p:nvPr>
            <p:ph type="title"/>
          </p:nvPr>
        </p:nvSpPr>
        <p:spPr>
          <a:xfrm>
            <a:off x="1334728" y="228600"/>
            <a:ext cx="7315200" cy="644265"/>
          </a:xfrm>
        </p:spPr>
        <p:txBody>
          <a:bodyPr/>
          <a:lstStyle/>
          <a:p>
            <a:r>
              <a:rPr lang="en-US" dirty="0"/>
              <a:t>The Lord’s Knights Car Club</a:t>
            </a:r>
          </a:p>
        </p:txBody>
      </p:sp>
      <p:sp>
        <p:nvSpPr>
          <p:cNvPr id="8" name="Text Placeholder 5">
            <a:extLst>
              <a:ext uri="{FF2B5EF4-FFF2-40B4-BE49-F238E27FC236}">
                <a16:creationId xmlns:a16="http://schemas.microsoft.com/office/drawing/2014/main" id="{CB5164D7-C22E-41C8-A394-DB9B18A9EDA2}"/>
              </a:ext>
            </a:extLst>
          </p:cNvPr>
          <p:cNvSpPr txBox="1">
            <a:spLocks/>
          </p:cNvSpPr>
          <p:nvPr/>
        </p:nvSpPr>
        <p:spPr bwMode="auto">
          <a:xfrm>
            <a:off x="1371600" y="3581400"/>
            <a:ext cx="3505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2800" b="0" i="1">
                <a:solidFill>
                  <a:schemeClr val="bg1"/>
                </a:solidFill>
                <a:latin typeface="+mn-lt"/>
                <a:ea typeface="+mn-ea"/>
                <a:cs typeface="+mn-cs"/>
              </a:defRPr>
            </a:lvl1pPr>
            <a:lvl2pPr marL="742950" indent="-285750" algn="l" rtl="0" eaLnBrk="0" fontAlgn="base" hangingPunct="0">
              <a:spcBef>
                <a:spcPct val="20000"/>
              </a:spcBef>
              <a:spcAft>
                <a:spcPct val="0"/>
              </a:spcAft>
              <a:buChar char="–"/>
              <a:defRPr sz="3200">
                <a:solidFill>
                  <a:schemeClr val="bg1"/>
                </a:solidFill>
                <a:latin typeface="+mn-lt"/>
              </a:defRPr>
            </a:lvl2pPr>
            <a:lvl3pPr marL="1143000" indent="-228600" algn="l" rtl="0" eaLnBrk="0" fontAlgn="base" hangingPunct="0">
              <a:spcBef>
                <a:spcPct val="20000"/>
              </a:spcBef>
              <a:spcAft>
                <a:spcPct val="0"/>
              </a:spcAft>
              <a:buChar char="•"/>
              <a:defRPr sz="3200">
                <a:solidFill>
                  <a:schemeClr val="bg1"/>
                </a:solidFill>
                <a:latin typeface="+mn-lt"/>
              </a:defRPr>
            </a:lvl3pPr>
            <a:lvl4pPr marL="1600200" indent="-228600" algn="l" rtl="0" eaLnBrk="0" fontAlgn="base" hangingPunct="0">
              <a:spcBef>
                <a:spcPct val="20000"/>
              </a:spcBef>
              <a:spcAft>
                <a:spcPct val="0"/>
              </a:spcAft>
              <a:buChar char="–"/>
              <a:defRPr sz="3200">
                <a:solidFill>
                  <a:schemeClr val="bg1"/>
                </a:solidFill>
                <a:latin typeface="+mn-lt"/>
              </a:defRPr>
            </a:lvl4pPr>
            <a:lvl5pPr marL="2057400" indent="-228600" algn="l" rtl="0" eaLnBrk="0" fontAlgn="base" hangingPunct="0">
              <a:spcBef>
                <a:spcPct val="20000"/>
              </a:spcBef>
              <a:spcAft>
                <a:spcPct val="0"/>
              </a:spcAft>
              <a:buChar char="»"/>
              <a:defRPr sz="32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US" b="1" i="0" kern="0" dirty="0"/>
              <a:t>Anthony Moore</a:t>
            </a:r>
            <a:br>
              <a:rPr lang="en-US" b="1" i="0" kern="0" dirty="0"/>
            </a:br>
            <a:r>
              <a:rPr lang="en-US" i="0" kern="0" dirty="0">
                <a:solidFill>
                  <a:srgbClr val="FFFF00"/>
                </a:solidFill>
              </a:rPr>
              <a:t>Club President</a:t>
            </a:r>
            <a:br>
              <a:rPr lang="en-US" i="0" kern="0" dirty="0">
                <a:solidFill>
                  <a:srgbClr val="FFFF00"/>
                </a:solidFill>
              </a:rPr>
            </a:br>
            <a:r>
              <a:rPr lang="en-US" kern="0" dirty="0"/>
              <a:t>Knights of Columbus</a:t>
            </a:r>
            <a:br>
              <a:rPr lang="en-US" kern="0" dirty="0"/>
            </a:br>
            <a:r>
              <a:rPr lang="en-US" sz="2400" kern="0" dirty="0"/>
              <a:t>Grand Knight Council 9731</a:t>
            </a:r>
          </a:p>
        </p:txBody>
      </p:sp>
      <p:pic>
        <p:nvPicPr>
          <p:cNvPr id="5" name="Picture 2" descr="C:\Users\Frank\Documents\KofC\Logos &amp; Pictures\kofc pICTURES\IMG_3948.JPG">
            <a:extLst>
              <a:ext uri="{FF2B5EF4-FFF2-40B4-BE49-F238E27FC236}">
                <a16:creationId xmlns:a16="http://schemas.microsoft.com/office/drawing/2014/main" id="{22F71951-7B5C-4C22-93D2-818655854CD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04" t="17600" r="18139" b="14229"/>
          <a:stretch/>
        </p:blipFill>
        <p:spPr bwMode="auto">
          <a:xfrm rot="5400000">
            <a:off x="5293694" y="1142023"/>
            <a:ext cx="2676327" cy="2286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1628948-1435-499C-8813-FC3AE74566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497011" y="1285619"/>
            <a:ext cx="2730501" cy="2047876"/>
          </a:xfrm>
          <a:prstGeom prst="rect">
            <a:avLst/>
          </a:prstGeom>
        </p:spPr>
      </p:pic>
    </p:spTree>
    <p:extLst>
      <p:ext uri="{BB962C8B-B14F-4D97-AF65-F5344CB8AC3E}">
        <p14:creationId xmlns:p14="http://schemas.microsoft.com/office/powerpoint/2010/main" val="1752760453"/>
      </p:ext>
    </p:extLst>
  </p:cSld>
  <p:clrMapOvr>
    <a:masterClrMapping/>
  </p:clrMapOvr>
  <p:transition spd="med">
    <p:wipe dir="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Frank\Documents\KofC\Car Club\pre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725" y="762000"/>
            <a:ext cx="3952875" cy="42767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85800" y="5038723"/>
            <a:ext cx="8458200" cy="830997"/>
          </a:xfrm>
          <a:prstGeom prst="rect">
            <a:avLst/>
          </a:prstGeom>
        </p:spPr>
        <p:txBody>
          <a:bodyPr wrap="square">
            <a:spAutoFit/>
          </a:bodyPr>
          <a:lstStyle/>
          <a:p>
            <a:pPr algn="ctr"/>
            <a:r>
              <a:rPr lang="en-US" sz="4800" dirty="0">
                <a:solidFill>
                  <a:schemeClr val="bg1"/>
                </a:solidFill>
                <a:latin typeface="Old English Text MT" panose="03040902040508030806" pitchFamily="66" charset="0"/>
              </a:rPr>
              <a:t>Lord’s Knights Car Club</a:t>
            </a:r>
          </a:p>
        </p:txBody>
      </p:sp>
      <p:pic>
        <p:nvPicPr>
          <p:cNvPr id="2052" name="Picture 4" descr="C:\Users\Frank\Documents\KofC\Car Club\Knights Car Club Logo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764003"/>
            <a:ext cx="2682257" cy="42907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00200" y="-76200"/>
            <a:ext cx="7010400" cy="923330"/>
          </a:xfrm>
          <a:prstGeom prst="rect">
            <a:avLst/>
          </a:prstGeom>
        </p:spPr>
        <p:txBody>
          <a:bodyPr wrap="square">
            <a:spAutoFit/>
          </a:bodyPr>
          <a:lstStyle/>
          <a:p>
            <a:pPr algn="ctr"/>
            <a:r>
              <a:rPr lang="en-US" sz="5400" b="1" dirty="0">
                <a:solidFill>
                  <a:schemeClr val="bg1"/>
                </a:solidFill>
              </a:rPr>
              <a:t>LKCARCLUB.ORG</a:t>
            </a:r>
            <a:endParaRPr lang="en-US" sz="5400" dirty="0">
              <a:solidFill>
                <a:schemeClr val="bg1"/>
              </a:solidFill>
            </a:endParaRPr>
          </a:p>
        </p:txBody>
      </p:sp>
    </p:spTree>
    <p:extLst>
      <p:ext uri="{BB962C8B-B14F-4D97-AF65-F5344CB8AC3E}">
        <p14:creationId xmlns:p14="http://schemas.microsoft.com/office/powerpoint/2010/main" val="3159365022"/>
      </p:ext>
    </p:extLst>
  </p:cSld>
  <p:clrMapOvr>
    <a:masterClrMapping/>
  </p:clrMapOvr>
  <p:transition spd="med">
    <p:wipe dir="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genda Title">
            <a:extLst>
              <a:ext uri="{FF2B5EF4-FFF2-40B4-BE49-F238E27FC236}">
                <a16:creationId xmlns:a16="http://schemas.microsoft.com/office/drawing/2014/main" id="{B7CF068E-64D4-41E9-861A-25A15915C4EA}"/>
              </a:ext>
            </a:extLst>
          </p:cNvPr>
          <p:cNvSpPr>
            <a:spLocks noGrp="1"/>
          </p:cNvSpPr>
          <p:nvPr>
            <p:ph type="title"/>
          </p:nvPr>
        </p:nvSpPr>
        <p:spPr>
          <a:xfrm>
            <a:off x="914400" y="0"/>
            <a:ext cx="8001000" cy="1905000"/>
          </a:xfrm>
        </p:spPr>
        <p:txBody>
          <a:bodyPr/>
          <a:lstStyle/>
          <a:p>
            <a:r>
              <a:rPr lang="en-US" sz="4800" b="1" dirty="0"/>
              <a:t>LKCARCLUB.ORG</a:t>
            </a:r>
            <a:br>
              <a:rPr lang="en-US" sz="2400" b="1" dirty="0"/>
            </a:br>
            <a:r>
              <a:rPr lang="en-US" sz="2400" b="1" dirty="0"/>
              <a:t>“In God We Trust and Ride” </a:t>
            </a:r>
            <a:br>
              <a:rPr lang="en-US" sz="2400" b="1" dirty="0"/>
            </a:br>
            <a:r>
              <a:rPr lang="en-US" sz="2400" b="1" dirty="0"/>
              <a:t>“In Service to One, In Service to All” </a:t>
            </a:r>
            <a:br>
              <a:rPr lang="en-US" sz="2400" b="1" dirty="0"/>
            </a:br>
            <a:r>
              <a:rPr lang="en-US" sz="2400" b="1" dirty="0"/>
              <a:t>“Charity, Unity, Fraternity &amp; Patriotism”</a:t>
            </a:r>
            <a:endParaRPr lang="en-US" dirty="0"/>
          </a:p>
        </p:txBody>
      </p:sp>
      <p:sp>
        <p:nvSpPr>
          <p:cNvPr id="6" name="State Officer Name and Title">
            <a:extLst>
              <a:ext uri="{FF2B5EF4-FFF2-40B4-BE49-F238E27FC236}">
                <a16:creationId xmlns:a16="http://schemas.microsoft.com/office/drawing/2014/main" id="{A7F9680E-2D71-48CB-9BCC-D8E5C06D742D}"/>
              </a:ext>
            </a:extLst>
          </p:cNvPr>
          <p:cNvSpPr>
            <a:spLocks noGrp="1"/>
          </p:cNvSpPr>
          <p:nvPr>
            <p:ph type="body" sz="quarter" idx="11"/>
          </p:nvPr>
        </p:nvSpPr>
        <p:spPr>
          <a:xfrm>
            <a:off x="5715000" y="4008107"/>
            <a:ext cx="3202284" cy="1815251"/>
          </a:xfrm>
        </p:spPr>
        <p:txBody>
          <a:bodyPr/>
          <a:lstStyle/>
          <a:p>
            <a:pPr algn="r"/>
            <a:r>
              <a:rPr lang="en-US" sz="2400" b="1" dirty="0">
                <a:latin typeface="Times" panose="02020603050405020304" pitchFamily="18" charset="0"/>
                <a:cs typeface="Times" panose="02020603050405020304" pitchFamily="18" charset="0"/>
              </a:rPr>
              <a:t>GK. Anthony Moore</a:t>
            </a:r>
          </a:p>
          <a:p>
            <a:pPr algn="r"/>
            <a:r>
              <a:rPr lang="en-US" sz="2400" b="1" dirty="0">
                <a:latin typeface="Times" panose="02020603050405020304" pitchFamily="18" charset="0"/>
                <a:cs typeface="Times" panose="02020603050405020304" pitchFamily="18" charset="0"/>
              </a:rPr>
              <a:t>Club Pres.</a:t>
            </a:r>
          </a:p>
          <a:p>
            <a:pPr algn="r"/>
            <a:r>
              <a:rPr lang="en-US" sz="2400" b="1" dirty="0">
                <a:latin typeface="Times" panose="02020603050405020304" pitchFamily="18" charset="0"/>
                <a:cs typeface="Times" panose="02020603050405020304" pitchFamily="18" charset="0"/>
              </a:rPr>
              <a:t>Tel: 801-509-3239</a:t>
            </a:r>
          </a:p>
          <a:p>
            <a:pPr algn="r"/>
            <a:r>
              <a:rPr lang="en-US" sz="2400" b="1" dirty="0">
                <a:latin typeface="Times" panose="02020603050405020304" pitchFamily="18" charset="0"/>
                <a:cs typeface="Times" panose="02020603050405020304" pitchFamily="18" charset="0"/>
              </a:rPr>
              <a:t>amoore@espplus.net</a:t>
            </a:r>
          </a:p>
        </p:txBody>
      </p:sp>
      <p:sp>
        <p:nvSpPr>
          <p:cNvPr id="7" name="Rectangle 6"/>
          <p:cNvSpPr/>
          <p:nvPr/>
        </p:nvSpPr>
        <p:spPr>
          <a:xfrm>
            <a:off x="1067645" y="2286000"/>
            <a:ext cx="7605800" cy="1815882"/>
          </a:xfrm>
          <a:prstGeom prst="rect">
            <a:avLst/>
          </a:prstGeom>
        </p:spPr>
        <p:txBody>
          <a:bodyPr wrap="square">
            <a:spAutoFit/>
          </a:bodyPr>
          <a:lstStyle/>
          <a:p>
            <a:pPr marL="342900" indent="-342900">
              <a:buFont typeface="+mj-lt"/>
              <a:buAutoNum type="arabicPeriod"/>
            </a:pPr>
            <a:r>
              <a:rPr lang="en-US" sz="1600" b="1" dirty="0">
                <a:solidFill>
                  <a:schemeClr val="bg1"/>
                </a:solidFill>
              </a:rPr>
              <a:t>Must be a member of the Knights of Columbus</a:t>
            </a:r>
          </a:p>
          <a:p>
            <a:pPr marL="342900" indent="-342900">
              <a:buFont typeface="+mj-lt"/>
              <a:buAutoNum type="arabicPeriod"/>
            </a:pPr>
            <a:r>
              <a:rPr lang="en-US" sz="1600" b="1" dirty="0">
                <a:solidFill>
                  <a:schemeClr val="bg1"/>
                </a:solidFill>
              </a:rPr>
              <a:t>18 years or older, male, and practical Catholic  </a:t>
            </a:r>
          </a:p>
          <a:p>
            <a:pPr marL="342900" indent="-342900">
              <a:buFont typeface="+mj-lt"/>
              <a:buAutoNum type="arabicPeriod"/>
            </a:pPr>
            <a:r>
              <a:rPr lang="en-US" sz="1600" b="1" dirty="0">
                <a:solidFill>
                  <a:schemeClr val="bg1"/>
                </a:solidFill>
              </a:rPr>
              <a:t>Must be in good standings with the Council and or Assembly</a:t>
            </a:r>
          </a:p>
          <a:p>
            <a:pPr marL="342900" indent="-342900">
              <a:buFont typeface="+mj-lt"/>
              <a:buAutoNum type="arabicPeriod"/>
            </a:pPr>
            <a:r>
              <a:rPr lang="en-US" sz="1600" b="1" dirty="0">
                <a:solidFill>
                  <a:schemeClr val="bg1"/>
                </a:solidFill>
              </a:rPr>
              <a:t>Have current membership/travel card</a:t>
            </a:r>
          </a:p>
          <a:p>
            <a:pPr marL="342900" indent="-342900">
              <a:buFont typeface="+mj-lt"/>
              <a:buAutoNum type="arabicPeriod"/>
            </a:pPr>
            <a:r>
              <a:rPr lang="en-US" sz="1600" b="1" dirty="0">
                <a:solidFill>
                  <a:schemeClr val="bg1"/>
                </a:solidFill>
              </a:rPr>
              <a:t>Must own a classic car (30 years or older) within 6 months of application</a:t>
            </a:r>
          </a:p>
          <a:p>
            <a:pPr marL="342900" indent="-342900">
              <a:buFont typeface="+mj-lt"/>
              <a:buAutoNum type="arabicPeriod"/>
            </a:pPr>
            <a:r>
              <a:rPr lang="en-US" sz="1600" b="1" dirty="0">
                <a:solidFill>
                  <a:schemeClr val="bg1"/>
                </a:solidFill>
              </a:rPr>
              <a:t>Must have a high line car (expensive) within 6 months of application</a:t>
            </a:r>
          </a:p>
          <a:p>
            <a:pPr marL="342900" indent="-342900">
              <a:buFont typeface="+mj-lt"/>
              <a:buAutoNum type="arabicPeriod"/>
            </a:pPr>
            <a:r>
              <a:rPr lang="en-US" sz="1600" b="1" dirty="0">
                <a:solidFill>
                  <a:schemeClr val="bg1"/>
                </a:solidFill>
              </a:rPr>
              <a:t>Open to all councils around the world</a:t>
            </a:r>
          </a:p>
        </p:txBody>
      </p:sp>
      <p:sp>
        <p:nvSpPr>
          <p:cNvPr id="8" name="Rectangle 7"/>
          <p:cNvSpPr/>
          <p:nvPr/>
        </p:nvSpPr>
        <p:spPr>
          <a:xfrm>
            <a:off x="3790762" y="1900535"/>
            <a:ext cx="2159566" cy="461665"/>
          </a:xfrm>
          <a:prstGeom prst="rect">
            <a:avLst/>
          </a:prstGeom>
        </p:spPr>
        <p:txBody>
          <a:bodyPr wrap="none">
            <a:spAutoFit/>
          </a:bodyPr>
          <a:lstStyle/>
          <a:p>
            <a:r>
              <a:rPr lang="en-US" b="1" u="sng" dirty="0">
                <a:solidFill>
                  <a:schemeClr val="bg1"/>
                </a:solidFill>
              </a:rPr>
              <a:t>Who qualifies?</a:t>
            </a:r>
            <a:endParaRPr lang="en-US" u="sng" dirty="0">
              <a:solidFill>
                <a:schemeClr val="bg1"/>
              </a:solidFill>
            </a:endParaRPr>
          </a:p>
        </p:txBody>
      </p:sp>
      <p:pic>
        <p:nvPicPr>
          <p:cNvPr id="9" name="Picture 3" descr="C:\Users\Frank\Documents\KofC\Logos &amp; Pictures\IMG_419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46" t="26126" r="4521" b="24051"/>
          <a:stretch/>
        </p:blipFill>
        <p:spPr bwMode="auto">
          <a:xfrm>
            <a:off x="1447800" y="4128349"/>
            <a:ext cx="4038600" cy="169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140482"/>
      </p:ext>
    </p:extLst>
  </p:cSld>
  <p:clrMapOvr>
    <a:masterClrMapping/>
  </p:clrMapOvr>
  <p:transition spd="med">
    <p:wipe dir="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3" name="Name and Title">
            <a:extLst>
              <a:ext uri="{FF2B5EF4-FFF2-40B4-BE49-F238E27FC236}">
                <a16:creationId xmlns:a16="http://schemas.microsoft.com/office/drawing/2014/main" id="{AB19243A-063D-42FE-9FA5-EA120A020CAB}"/>
              </a:ext>
            </a:extLst>
          </p:cNvPr>
          <p:cNvSpPr>
            <a:spLocks noGrp="1"/>
          </p:cNvSpPr>
          <p:nvPr>
            <p:ph type="body" sz="quarter" idx="11"/>
          </p:nvPr>
        </p:nvSpPr>
        <p:spPr/>
        <p:txBody>
          <a:bodyPr/>
          <a:lstStyle/>
          <a:p>
            <a:r>
              <a:rPr lang="en-US" b="1" i="0" dirty="0"/>
              <a:t>Andy Airriess</a:t>
            </a:r>
          </a:p>
          <a:p>
            <a:r>
              <a:rPr lang="en-US" dirty="0"/>
              <a:t>Knights of Columbus </a:t>
            </a:r>
            <a:br>
              <a:rPr lang="en-US" dirty="0"/>
            </a:br>
            <a:r>
              <a:rPr lang="en-US" sz="2300" dirty="0"/>
              <a:t>Immediate Past State Deputy</a:t>
            </a:r>
          </a:p>
        </p:txBody>
      </p:sp>
      <p:sp>
        <p:nvSpPr>
          <p:cNvPr id="4" name="Ageda Placeholder">
            <a:extLst>
              <a:ext uri="{FF2B5EF4-FFF2-40B4-BE49-F238E27FC236}">
                <a16:creationId xmlns:a16="http://schemas.microsoft.com/office/drawing/2014/main" id="{A2B5A172-C5A7-4EBC-A9D4-6FCD633C8FC7}"/>
              </a:ext>
            </a:extLst>
          </p:cNvPr>
          <p:cNvSpPr>
            <a:spLocks noGrp="1"/>
          </p:cNvSpPr>
          <p:nvPr>
            <p:ph type="title"/>
          </p:nvPr>
        </p:nvSpPr>
        <p:spPr/>
        <p:txBody>
          <a:bodyPr/>
          <a:lstStyle/>
          <a:p>
            <a:r>
              <a:rPr lang="en-US" dirty="0"/>
              <a:t>Closing Remarks</a:t>
            </a:r>
          </a:p>
        </p:txBody>
      </p:sp>
      <p:pic>
        <p:nvPicPr>
          <p:cNvPr id="6" name="IPSD Andy" descr="D:\Family\Andy\Knights\State Council\State Deputy Prep\Andy Airriess Utah SD Portrait.jpg">
            <a:extLst>
              <a:ext uri="{FF2B5EF4-FFF2-40B4-BE49-F238E27FC236}">
                <a16:creationId xmlns:a16="http://schemas.microsoft.com/office/drawing/2014/main" id="{460549D1-87F6-4B02-BCF0-9684B062B4FD}"/>
              </a:ext>
            </a:extLst>
          </p:cNvPr>
          <p:cNvPicPr>
            <a:picLocks noChangeAspect="1" noChangeArrowheads="1"/>
          </p:cNvPicPr>
          <p:nvPr/>
        </p:nvPicPr>
        <p:blipFill>
          <a:blip r:embed="rId3" cstate="print"/>
          <a:srcRect/>
          <a:stretch>
            <a:fillRect/>
          </a:stretch>
        </p:blipFill>
        <p:spPr bwMode="auto">
          <a:xfrm>
            <a:off x="1417906" y="1598612"/>
            <a:ext cx="3031588" cy="3792538"/>
          </a:xfrm>
          <a:prstGeom prst="rect">
            <a:avLst/>
          </a:prstGeom>
          <a:noFill/>
        </p:spPr>
      </p:pic>
    </p:spTree>
    <p:extLst>
      <p:ext uri="{BB962C8B-B14F-4D97-AF65-F5344CB8AC3E}">
        <p14:creationId xmlns:p14="http://schemas.microsoft.com/office/powerpoint/2010/main" val="2877954915"/>
      </p:ext>
    </p:extLst>
  </p:cSld>
  <p:clrMapOvr>
    <a:masterClrMapping/>
  </p:clrMapOvr>
  <p:transition spd="med">
    <p:wipe dir="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6F6B-47A9-438B-9E03-47F4D357DAAF}"/>
              </a:ext>
            </a:extLst>
          </p:cNvPr>
          <p:cNvSpPr>
            <a:spLocks noGrp="1"/>
          </p:cNvSpPr>
          <p:nvPr>
            <p:ph type="title"/>
          </p:nvPr>
        </p:nvSpPr>
        <p:spPr/>
        <p:txBody>
          <a:bodyPr/>
          <a:lstStyle/>
          <a:p>
            <a:r>
              <a:rPr lang="en-US" dirty="0"/>
              <a:t>Closing Remarks</a:t>
            </a:r>
          </a:p>
        </p:txBody>
      </p:sp>
      <p:sp>
        <p:nvSpPr>
          <p:cNvPr id="4" name="Text Placeholder 3">
            <a:extLst>
              <a:ext uri="{FF2B5EF4-FFF2-40B4-BE49-F238E27FC236}">
                <a16:creationId xmlns:a16="http://schemas.microsoft.com/office/drawing/2014/main" id="{1D333927-98A3-4834-96F8-5DC853C126AA}"/>
              </a:ext>
            </a:extLst>
          </p:cNvPr>
          <p:cNvSpPr>
            <a:spLocks noGrp="1"/>
          </p:cNvSpPr>
          <p:nvPr>
            <p:ph type="body" sz="quarter" idx="11"/>
          </p:nvPr>
        </p:nvSpPr>
        <p:spPr/>
        <p:txBody>
          <a:bodyPr/>
          <a:lstStyle/>
          <a:p>
            <a:r>
              <a:rPr lang="en-US" b="1" i="0" dirty="0"/>
              <a:t>Ken White</a:t>
            </a:r>
          </a:p>
          <a:p>
            <a:r>
              <a:rPr lang="en-US" dirty="0"/>
              <a:t>Knights of Columbus</a:t>
            </a:r>
          </a:p>
          <a:p>
            <a:r>
              <a:rPr lang="en-US" sz="2600" dirty="0"/>
              <a:t>Regional Training Director</a:t>
            </a:r>
          </a:p>
        </p:txBody>
      </p:sp>
      <p:pic>
        <p:nvPicPr>
          <p:cNvPr id="5" name="Picture 4">
            <a:extLst>
              <a:ext uri="{FF2B5EF4-FFF2-40B4-BE49-F238E27FC236}">
                <a16:creationId xmlns:a16="http://schemas.microsoft.com/office/drawing/2014/main" id="{9A5F4ABD-F3C0-454A-A94F-9583DECD7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525" y="1973009"/>
            <a:ext cx="2165350" cy="3437191"/>
          </a:xfrm>
          <a:prstGeom prst="rect">
            <a:avLst/>
          </a:prstGeom>
        </p:spPr>
      </p:pic>
    </p:spTree>
    <p:extLst>
      <p:ext uri="{BB962C8B-B14F-4D97-AF65-F5344CB8AC3E}">
        <p14:creationId xmlns:p14="http://schemas.microsoft.com/office/powerpoint/2010/main" val="1684265774"/>
      </p:ext>
    </p:extLst>
  </p:cSld>
  <p:clrMapOvr>
    <a:masterClrMapping/>
  </p:clrMapOvr>
  <p:transition spd="med">
    <p:wipe dir="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4" name="Title 3">
            <a:extLst>
              <a:ext uri="{FF2B5EF4-FFF2-40B4-BE49-F238E27FC236}">
                <a16:creationId xmlns:a16="http://schemas.microsoft.com/office/drawing/2014/main" id="{E160C95B-6B91-4288-8D42-84376AFEB1D1}"/>
              </a:ext>
            </a:extLst>
          </p:cNvPr>
          <p:cNvSpPr>
            <a:spLocks noGrp="1"/>
          </p:cNvSpPr>
          <p:nvPr>
            <p:ph type="title"/>
          </p:nvPr>
        </p:nvSpPr>
        <p:spPr/>
        <p:txBody>
          <a:bodyPr/>
          <a:lstStyle/>
          <a:p>
            <a:r>
              <a:rPr lang="en-US" i="1" dirty="0"/>
              <a:t>Closing Remarks</a:t>
            </a:r>
          </a:p>
        </p:txBody>
      </p:sp>
      <p:sp>
        <p:nvSpPr>
          <p:cNvPr id="3" name="Text Placeholder 2">
            <a:extLst>
              <a:ext uri="{FF2B5EF4-FFF2-40B4-BE49-F238E27FC236}">
                <a16:creationId xmlns:a16="http://schemas.microsoft.com/office/drawing/2014/main" id="{18F7BE59-1ED1-475A-99B1-042F6A3C34D3}"/>
              </a:ext>
            </a:extLst>
          </p:cNvPr>
          <p:cNvSpPr>
            <a:spLocks noGrp="1"/>
          </p:cNvSpPr>
          <p:nvPr>
            <p:ph type="body" sz="quarter" idx="11"/>
          </p:nvPr>
        </p:nvSpPr>
        <p:spPr/>
        <p:txBody>
          <a:bodyPr/>
          <a:lstStyle/>
          <a:p>
            <a:r>
              <a:rPr lang="en-US" b="1" i="0" dirty="0"/>
              <a:t>Greg Keller  </a:t>
            </a:r>
            <a:br>
              <a:rPr lang="en-US" i="0" dirty="0"/>
            </a:br>
            <a:r>
              <a:rPr lang="en-US" dirty="0"/>
              <a:t>Knights of Columbus </a:t>
            </a:r>
            <a:br>
              <a:rPr lang="en-US" dirty="0"/>
            </a:br>
            <a:r>
              <a:rPr lang="en-US" dirty="0"/>
              <a:t>Utah State Deputy</a:t>
            </a:r>
          </a:p>
        </p:txBody>
      </p:sp>
      <p:pic>
        <p:nvPicPr>
          <p:cNvPr id="138" name="Google Shape;138;p18"/>
          <p:cNvPicPr preferRelativeResize="0"/>
          <p:nvPr/>
        </p:nvPicPr>
        <p:blipFill rotWithShape="1">
          <a:blip r:embed="rId3">
            <a:alphaModFix/>
          </a:blip>
          <a:srcRect/>
          <a:stretch/>
        </p:blipFill>
        <p:spPr>
          <a:xfrm>
            <a:off x="1447799" y="1447800"/>
            <a:ext cx="2971799" cy="3962400"/>
          </a:xfrm>
          <a:prstGeom prst="rect">
            <a:avLst/>
          </a:prstGeom>
          <a:noFill/>
          <a:ln>
            <a:noFill/>
          </a:ln>
        </p:spPr>
      </p:pic>
    </p:spTree>
    <p:extLst>
      <p:ext uri="{BB962C8B-B14F-4D97-AF65-F5344CB8AC3E}">
        <p14:creationId xmlns:p14="http://schemas.microsoft.com/office/powerpoint/2010/main" val="1795425316"/>
      </p:ext>
    </p:extLst>
  </p:cSld>
  <p:clrMapOvr>
    <a:masterClrMapping/>
  </p:clrMapOvr>
  <p:transition spd="med">
    <p:wipe dir="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C558E3-98AF-449F-B968-8F8C5E6EF418}"/>
              </a:ext>
            </a:extLst>
          </p:cNvPr>
          <p:cNvSpPr>
            <a:spLocks noGrp="1"/>
          </p:cNvSpPr>
          <p:nvPr>
            <p:ph type="title"/>
          </p:nvPr>
        </p:nvSpPr>
        <p:spPr/>
        <p:txBody>
          <a:bodyPr/>
          <a:lstStyle/>
          <a:p>
            <a:r>
              <a:rPr lang="en-US" dirty="0"/>
              <a:t>Closing Prayer</a:t>
            </a:r>
          </a:p>
        </p:txBody>
      </p:sp>
      <p:sp>
        <p:nvSpPr>
          <p:cNvPr id="6" name="Text Placeholder 5">
            <a:extLst>
              <a:ext uri="{FF2B5EF4-FFF2-40B4-BE49-F238E27FC236}">
                <a16:creationId xmlns:a16="http://schemas.microsoft.com/office/drawing/2014/main" id="{3BCB195B-3A75-47F3-AE86-9BDB6900575F}"/>
              </a:ext>
            </a:extLst>
          </p:cNvPr>
          <p:cNvSpPr>
            <a:spLocks noGrp="1"/>
          </p:cNvSpPr>
          <p:nvPr>
            <p:ph type="body" sz="quarter" idx="11"/>
          </p:nvPr>
        </p:nvSpPr>
        <p:spPr/>
        <p:txBody>
          <a:bodyPr/>
          <a:lstStyle/>
          <a:p>
            <a:r>
              <a:rPr lang="en-US" b="1" i="0" dirty="0"/>
              <a:t>William “Bill” Kelly</a:t>
            </a:r>
            <a:br>
              <a:rPr lang="en-US" b="1" i="0" dirty="0"/>
            </a:br>
            <a:r>
              <a:rPr lang="en-US" dirty="0"/>
              <a:t>Knights of Columbus </a:t>
            </a:r>
            <a:br>
              <a:rPr lang="en-US" dirty="0"/>
            </a:br>
            <a:r>
              <a:rPr lang="en-US" dirty="0"/>
              <a:t>Utah State Advocate</a:t>
            </a:r>
          </a:p>
        </p:txBody>
      </p:sp>
      <p:pic>
        <p:nvPicPr>
          <p:cNvPr id="5" name="Google Shape;487;p59">
            <a:extLst>
              <a:ext uri="{FF2B5EF4-FFF2-40B4-BE49-F238E27FC236}">
                <a16:creationId xmlns:a16="http://schemas.microsoft.com/office/drawing/2014/main" id="{2FD3913D-C6E3-42A0-A8D6-EBF2A9967470}"/>
              </a:ext>
            </a:extLst>
          </p:cNvPr>
          <p:cNvPicPr preferRelativeResize="0"/>
          <p:nvPr/>
        </p:nvPicPr>
        <p:blipFill rotWithShape="1">
          <a:blip r:embed="rId3">
            <a:alphaModFix/>
          </a:blip>
          <a:srcRect/>
          <a:stretch/>
        </p:blipFill>
        <p:spPr>
          <a:xfrm>
            <a:off x="1385972" y="1447799"/>
            <a:ext cx="3033628" cy="3962400"/>
          </a:xfrm>
          <a:prstGeom prst="rect">
            <a:avLst/>
          </a:prstGeom>
          <a:noFill/>
          <a:ln>
            <a:noFill/>
          </a:ln>
        </p:spPr>
      </p:pic>
    </p:spTree>
    <p:extLst>
      <p:ext uri="{BB962C8B-B14F-4D97-AF65-F5344CB8AC3E}">
        <p14:creationId xmlns:p14="http://schemas.microsoft.com/office/powerpoint/2010/main" val="1334542450"/>
      </p:ext>
    </p:extLst>
  </p:cSld>
  <p:clrMapOvr>
    <a:masterClrMapping/>
  </p:clrMapOvr>
  <p:transition spd="med">
    <p:wipe dir="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85800"/>
            <a:ext cx="7958604" cy="4648200"/>
          </a:xfrm>
        </p:spPr>
        <p:txBody>
          <a:bodyPr/>
          <a:lstStyle/>
          <a:p>
            <a:r>
              <a:rPr lang="en-US" sz="4800" i="0" u="none" dirty="0"/>
              <a:t>Utah State Council</a:t>
            </a:r>
            <a:br>
              <a:rPr lang="en-US" sz="4800" i="0" u="none" dirty="0"/>
            </a:br>
            <a:r>
              <a:rPr lang="en-US" sz="4800" i="0" u="none" dirty="0"/>
              <a:t>Organization Meeting</a:t>
            </a:r>
            <a:br>
              <a:rPr lang="en-US" sz="4800" i="0" u="none" dirty="0"/>
            </a:br>
            <a:r>
              <a:rPr lang="en-US" sz="4800" i="0" u="none" dirty="0">
                <a:solidFill>
                  <a:srgbClr val="FFFF00"/>
                </a:solidFill>
              </a:rPr>
              <a:t>Adjourned!</a:t>
            </a:r>
            <a:br>
              <a:rPr lang="en-US" sz="4800" i="0" u="none" dirty="0"/>
            </a:br>
            <a:br>
              <a:rPr lang="en-US" sz="3200" i="0" u="none" dirty="0"/>
            </a:br>
            <a:r>
              <a:rPr lang="en-US" sz="4800" i="0" u="none" dirty="0"/>
              <a:t>Mass is at 5:30 PM (Church)</a:t>
            </a:r>
            <a:br>
              <a:rPr lang="en-US" sz="4800" i="0" u="none" dirty="0"/>
            </a:br>
            <a:r>
              <a:rPr lang="en-US" sz="3600" i="0" u="none" dirty="0">
                <a:solidFill>
                  <a:srgbClr val="FFFF00"/>
                </a:solidFill>
              </a:rPr>
              <a:t>Honor Guard assemble at 4:30 PM</a:t>
            </a:r>
            <a:br>
              <a:rPr lang="en-US" sz="4800" i="0" u="none" dirty="0">
                <a:solidFill>
                  <a:srgbClr val="FFFF00"/>
                </a:solidFill>
              </a:rPr>
            </a:br>
            <a:r>
              <a:rPr lang="en-US" i="0" u="none" dirty="0"/>
              <a:t>6:30 PM Social, 7:00 PM Dinner</a:t>
            </a:r>
            <a:endParaRPr lang="en-US" sz="4800" u="none" dirty="0">
              <a:solidFill>
                <a:srgbClr val="FFFF00"/>
              </a:solidFill>
            </a:endParaRPr>
          </a:p>
        </p:txBody>
      </p:sp>
    </p:spTree>
    <p:extLst>
      <p:ext uri="{BB962C8B-B14F-4D97-AF65-F5344CB8AC3E}">
        <p14:creationId xmlns:p14="http://schemas.microsoft.com/office/powerpoint/2010/main" val="1929557296"/>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4678E5-69AC-4E9B-8499-B63FBD3C776C}"/>
              </a:ext>
            </a:extLst>
          </p:cNvPr>
          <p:cNvSpPr>
            <a:spLocks noGrp="1"/>
          </p:cNvSpPr>
          <p:nvPr>
            <p:ph type="title"/>
          </p:nvPr>
        </p:nvSpPr>
        <p:spPr/>
        <p:txBody>
          <a:bodyPr/>
          <a:lstStyle/>
          <a:p>
            <a:r>
              <a:rPr lang="en-US" dirty="0"/>
              <a:t>Chaplain Remarks</a:t>
            </a:r>
          </a:p>
        </p:txBody>
      </p:sp>
      <p:sp>
        <p:nvSpPr>
          <p:cNvPr id="5" name="Text Placeholder 4">
            <a:extLst>
              <a:ext uri="{FF2B5EF4-FFF2-40B4-BE49-F238E27FC236}">
                <a16:creationId xmlns:a16="http://schemas.microsoft.com/office/drawing/2014/main" id="{DBF91941-9335-4E96-AD75-B3894F844CF1}"/>
              </a:ext>
            </a:extLst>
          </p:cNvPr>
          <p:cNvSpPr>
            <a:spLocks noGrp="1"/>
          </p:cNvSpPr>
          <p:nvPr>
            <p:ph type="body" sz="quarter" idx="11"/>
          </p:nvPr>
        </p:nvSpPr>
        <p:spPr/>
        <p:txBody>
          <a:bodyPr/>
          <a:lstStyle/>
          <a:p>
            <a:r>
              <a:rPr lang="en-US" b="1" i="0" dirty="0"/>
              <a:t>Rev. James Blaine</a:t>
            </a:r>
            <a:br>
              <a:rPr lang="en-US" i="0" dirty="0"/>
            </a:br>
            <a:r>
              <a:rPr lang="en-US" dirty="0"/>
              <a:t>Knights of Columbus </a:t>
            </a:r>
            <a:br>
              <a:rPr lang="en-US" dirty="0"/>
            </a:br>
            <a:r>
              <a:rPr lang="en-US" sz="2300" dirty="0"/>
              <a:t>Utah State Chaplain Emeritus</a:t>
            </a:r>
          </a:p>
        </p:txBody>
      </p:sp>
      <p:sp>
        <p:nvSpPr>
          <p:cNvPr id="2050" name="AutoShape 2" descr="https://attachment.outlook.office.net/owa/AAIRRIESS@msn.com/service.svc/s/GetAttachmentThumbnail?id=AQMkADAwATIwMTAwAC0wNjFiLWFhADc4LTAwAi0wMAoARgAAA7rrWNAreZ5Aidx%2FhIqaYR4HAPga4dgKeT5Jmw1cZkPwtbkAAAIBDAAAAPga4dgKeT5Jmw1cZkPwtbkAAW5wdqIAAAABEgAQAMRkPkPp8WNLoZ0yI472YfA%3D&amp;thumbnailType=2&amp;X-OWA-CANARY=K4gTlXsBhUeFg61Vllq9RtDkHVkTUtUYvkabfSdZizwgn6d9AWLURertATPIT0rF6tBhzSOke9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TMxMzI4LTEwMjQ3NjQwOFwiLFwicHVpZFwiOlwiNTY0MDQ5NTY3NTI1NDk2XCIsXCJvaWRcIjpcIjAwMDIwMTAwLTA2MWItYWE3OC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TQ5MjAyMDEsIm5iZiI6MTUxNDkxOTYwMX0.j1zrBkhqL1W70SdHdrAE77PwaBzJ9iZbQvQlhwafNrXMWEd3QVqNdE04R01m3broJDE7Ci4l35QAqUaeutf-Qu8JZtTCWxq68fZ_21vLG5QdKobCPGs4oPjcUcnX0uN42xzjVqDQTtGecm1U9onDWpARfoC7NQI-nyjBfCTX1o0sk_xr1glq3foTbDNjnSb2LgwMoF7ciWzNs0p3qYguHQx-tNcYRtPi2soFCHz0OIb19k5rW2aPXo5Eya8uJshb7Jy8D5637tyWoM_15FyGet2RIjmwnTOWhUxVR_25f9LtlXBIdR50pcljWnNhkGyEAEFJGS-3XD7ZniPjsx31WQ&amp;owa=outlook.live.com&amp;i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2" name="AutoShape 4" descr="https://attachment.outlook.office.net/owa/AAIRRIESS@msn.com/service.svc/s/GetAttachmentThumbnail?id=AQMkADAwATIwMTAwAC0wNjFiLWFhADc4LTAwAi0wMAoARgAAA7rrWNAreZ5Aidx%2FhIqaYR4HAPga4dgKeT5Jmw1cZkPwtbkAAAIBDAAAAPga4dgKeT5Jmw1cZkPwtbkAAW5wdqIAAAABEgAQAMRkPkPp8WNLoZ0yI472YfA%3D&amp;thumbnailType=2&amp;X-OWA-CANARY=K4gTlXsBhUeFg61Vllq9RtDkHVkTUtUYvkabfSdZizwgn6d9AWLURertATPIT0rF6tBhzSOke9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TMxMzI4LTEwMjQ3NjQwOFwiLFwicHVpZFwiOlwiNTY0MDQ5NTY3NTI1NDk2XCIsXCJvaWRcIjpcIjAwMDIwMTAwLTA2MWItYWE3OC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TQ5MjAyMDEsIm5iZiI6MTUxNDkxOTYwMX0.j1zrBkhqL1W70SdHdrAE77PwaBzJ9iZbQvQlhwafNrXMWEd3QVqNdE04R01m3broJDE7Ci4l35QAqUaeutf-Qu8JZtTCWxq68fZ_21vLG5QdKobCPGs4oPjcUcnX0uN42xzjVqDQTtGecm1U9onDWpARfoC7NQI-nyjBfCTX1o0sk_xr1glq3foTbDNjnSb2LgwMoF7ciWzNs0p3qYguHQx-tNcYRtPi2soFCHz0OIb19k5rW2aPXo5Eya8uJshb7Jy8D5637tyWoM_15FyGet2RIjmwnTOWhUxVR_25f9LtlXBIdR50pcljWnNhkGyEAEFJGS-3XD7ZniPjsx31WQ&amp;owa=outlook.live.com&amp;i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4" name="AutoShape 6" descr="https://attachment.outlook.office.net/owa/AAIRRIESS@msn.com/service.svc/s/GetAttachmentThumbnail?id=AQMkADAwATIwMTAwAC0wNjFiLWFhADc4LTAwAi0wMAoARgAAA7rrWNAreZ5Aidx%2FhIqaYR4HAPga4dgKeT5Jmw1cZkPwtbkAAAIBDAAAAPga4dgKeT5Jmw1cZkPwtbkAAW5wdqIAAAABEgAQAMRkPkPp8WNLoZ0yI472YfA%3D&amp;thumbnailType=2&amp;X-OWA-CANARY=K4gTlXsBhUeFg61Vllq9RtDkHVkTUtUYvkabfSdZizwgn6d9AWLURertATPIT0rF6tBhzSOke9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TMxMzI4LTEwMjQ3NjQwOFwiLFwicHVpZFwiOlwiNTY0MDQ5NTY3NTI1NDk2XCIsXCJvaWRcIjpcIjAwMDIwMTAwLTA2MWItYWE3OC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TQ5MjAyMDEsIm5iZiI6MTUxNDkxOTYwMX0.j1zrBkhqL1W70SdHdrAE77PwaBzJ9iZbQvQlhwafNrXMWEd3QVqNdE04R01m3broJDE7Ci4l35QAqUaeutf-Qu8JZtTCWxq68fZ_21vLG5QdKobCPGs4oPjcUcnX0uN42xzjVqDQTtGecm1U9onDWpARfoC7NQI-nyjBfCTX1o0sk_xr1glq3foTbDNjnSb2LgwMoF7ciWzNs0p3qYguHQx-tNcYRtPi2soFCHz0OIb19k5rW2aPXo5Eya8uJshb7Jy8D5637tyWoM_15FyGet2RIjmwnTOWhUxVR_25f9LtlXBIdR50pcljWnNhkGyEAEFJGS-3XD7ZniPjsx31WQ&amp;owa=outlook.live.com&amp;i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noChangeArrowheads="1"/>
          </p:cNvPicPr>
          <p:nvPr/>
        </p:nvPicPr>
        <p:blipFill>
          <a:blip r:embed="rId3" cstate="print"/>
          <a:srcRect/>
          <a:stretch>
            <a:fillRect/>
          </a:stretch>
        </p:blipFill>
        <p:spPr bwMode="auto">
          <a:xfrm>
            <a:off x="1371600" y="1447800"/>
            <a:ext cx="3024231" cy="3924301"/>
          </a:xfrm>
          <a:prstGeom prst="rect">
            <a:avLst/>
          </a:prstGeom>
          <a:noFill/>
          <a:ln w="9525">
            <a:noFill/>
            <a:miter lim="800000"/>
            <a:headEnd/>
            <a:tailEnd/>
          </a:ln>
        </p:spPr>
      </p:pic>
    </p:spTree>
    <p:extLst>
      <p:ext uri="{BB962C8B-B14F-4D97-AF65-F5344CB8AC3E}">
        <p14:creationId xmlns:p14="http://schemas.microsoft.com/office/powerpoint/2010/main" val="1887958524"/>
      </p:ext>
    </p:extLst>
  </p:cSld>
  <p:clrMapOvr>
    <a:masterClrMapping/>
  </p:clrMapOvr>
  <p:transition spd="med">
    <p:wipe dir="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DBB169-FE2B-4E17-8BE8-C04E0AD2F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900" y="533400"/>
            <a:ext cx="4648199" cy="4663642"/>
          </a:xfrm>
          <a:prstGeom prst="rect">
            <a:avLst/>
          </a:prstGeom>
        </p:spPr>
      </p:pic>
    </p:spTree>
    <p:extLst>
      <p:ext uri="{BB962C8B-B14F-4D97-AF65-F5344CB8AC3E}">
        <p14:creationId xmlns:p14="http://schemas.microsoft.com/office/powerpoint/2010/main" val="940175243"/>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6F6B-47A9-438B-9E03-47F4D357DAAF}"/>
              </a:ext>
            </a:extLst>
          </p:cNvPr>
          <p:cNvSpPr>
            <a:spLocks noGrp="1"/>
          </p:cNvSpPr>
          <p:nvPr>
            <p:ph type="title"/>
          </p:nvPr>
        </p:nvSpPr>
        <p:spPr/>
        <p:txBody>
          <a:bodyPr/>
          <a:lstStyle/>
          <a:p>
            <a:r>
              <a:rPr lang="en-US" dirty="0"/>
              <a:t>Supreme Representative</a:t>
            </a:r>
          </a:p>
        </p:txBody>
      </p:sp>
      <p:sp>
        <p:nvSpPr>
          <p:cNvPr id="4" name="Text Placeholder 3">
            <a:extLst>
              <a:ext uri="{FF2B5EF4-FFF2-40B4-BE49-F238E27FC236}">
                <a16:creationId xmlns:a16="http://schemas.microsoft.com/office/drawing/2014/main" id="{1D333927-98A3-4834-96F8-5DC853C126AA}"/>
              </a:ext>
            </a:extLst>
          </p:cNvPr>
          <p:cNvSpPr>
            <a:spLocks noGrp="1"/>
          </p:cNvSpPr>
          <p:nvPr>
            <p:ph type="body" sz="quarter" idx="11"/>
          </p:nvPr>
        </p:nvSpPr>
        <p:spPr/>
        <p:txBody>
          <a:bodyPr/>
          <a:lstStyle/>
          <a:p>
            <a:r>
              <a:rPr lang="en-US" b="1" i="0" dirty="0"/>
              <a:t>Ken White</a:t>
            </a:r>
          </a:p>
          <a:p>
            <a:r>
              <a:rPr lang="en-US" dirty="0"/>
              <a:t>Knights of Columbus</a:t>
            </a:r>
          </a:p>
          <a:p>
            <a:r>
              <a:rPr lang="en-US" sz="2600" dirty="0"/>
              <a:t>Regional Training Director</a:t>
            </a:r>
          </a:p>
        </p:txBody>
      </p:sp>
      <p:pic>
        <p:nvPicPr>
          <p:cNvPr id="5" name="Picture 4">
            <a:extLst>
              <a:ext uri="{FF2B5EF4-FFF2-40B4-BE49-F238E27FC236}">
                <a16:creationId xmlns:a16="http://schemas.microsoft.com/office/drawing/2014/main" id="{20B9871D-DAFB-498A-A562-F81326705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106" y="1882775"/>
            <a:ext cx="2140188" cy="3397250"/>
          </a:xfrm>
          <a:prstGeom prst="rect">
            <a:avLst/>
          </a:prstGeom>
        </p:spPr>
      </p:pic>
    </p:spTree>
    <p:extLst>
      <p:ext uri="{BB962C8B-B14F-4D97-AF65-F5344CB8AC3E}">
        <p14:creationId xmlns:p14="http://schemas.microsoft.com/office/powerpoint/2010/main" val="1760245397"/>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31BC-707E-49CC-B040-83BAE6159785}"/>
              </a:ext>
            </a:extLst>
          </p:cNvPr>
          <p:cNvSpPr>
            <a:spLocks noGrp="1"/>
          </p:cNvSpPr>
          <p:nvPr>
            <p:ph type="title"/>
          </p:nvPr>
        </p:nvSpPr>
        <p:spPr/>
        <p:txBody>
          <a:bodyPr/>
          <a:lstStyle/>
          <a:p>
            <a:r>
              <a:rPr lang="en-US" dirty="0"/>
              <a:t>Break</a:t>
            </a:r>
          </a:p>
        </p:txBody>
      </p:sp>
      <p:sp>
        <p:nvSpPr>
          <p:cNvPr id="3" name="Content Placeholder 2">
            <a:extLst>
              <a:ext uri="{FF2B5EF4-FFF2-40B4-BE49-F238E27FC236}">
                <a16:creationId xmlns:a16="http://schemas.microsoft.com/office/drawing/2014/main" id="{0F75AE8F-F8B5-47AC-9962-4FE1FFCD63AC}"/>
              </a:ext>
            </a:extLst>
          </p:cNvPr>
          <p:cNvSpPr>
            <a:spLocks noGrp="1"/>
          </p:cNvSpPr>
          <p:nvPr>
            <p:ph idx="1"/>
          </p:nvPr>
        </p:nvSpPr>
        <p:spPr>
          <a:xfrm>
            <a:off x="1371599" y="1600200"/>
            <a:ext cx="7543801" cy="3810000"/>
          </a:xfrm>
        </p:spPr>
        <p:txBody>
          <a:bodyPr/>
          <a:lstStyle/>
          <a:p>
            <a:r>
              <a:rPr lang="en-US" dirty="0"/>
              <a:t>Scheduled Break</a:t>
            </a:r>
          </a:p>
          <a:p>
            <a:pPr lvl="1"/>
            <a:r>
              <a:rPr lang="en-US" dirty="0"/>
              <a:t>10:30 AM to 10:45 AM</a:t>
            </a:r>
          </a:p>
          <a:p>
            <a:r>
              <a:rPr lang="en-US" dirty="0"/>
              <a:t>Actual Break</a:t>
            </a:r>
          </a:p>
          <a:p>
            <a:pPr lvl="1"/>
            <a:r>
              <a:rPr lang="en-US" dirty="0"/>
              <a:t>Now until…</a:t>
            </a:r>
          </a:p>
          <a:p>
            <a:pPr marL="0" indent="0">
              <a:buNone/>
            </a:pPr>
            <a:endParaRPr lang="en-US" i="1" dirty="0">
              <a:solidFill>
                <a:srgbClr val="FFFF00"/>
              </a:solidFill>
            </a:endParaRPr>
          </a:p>
          <a:p>
            <a:pPr marL="0" indent="0" algn="ctr">
              <a:buNone/>
            </a:pPr>
            <a:r>
              <a:rPr lang="en-US" sz="2800" b="1" dirty="0">
                <a:solidFill>
                  <a:srgbClr val="FFFF00"/>
                </a:solidFill>
              </a:rPr>
              <a:t>Have lunch reservations today?</a:t>
            </a:r>
          </a:p>
          <a:p>
            <a:pPr marL="0" indent="0" algn="ctr">
              <a:buNone/>
            </a:pPr>
            <a:r>
              <a:rPr lang="en-US" dirty="0">
                <a:solidFill>
                  <a:srgbClr val="FFFF00"/>
                </a:solidFill>
              </a:rPr>
              <a:t>State Warden Ryan has the meal tickets.</a:t>
            </a:r>
          </a:p>
        </p:txBody>
      </p:sp>
    </p:spTree>
    <p:extLst>
      <p:ext uri="{BB962C8B-B14F-4D97-AF65-F5344CB8AC3E}">
        <p14:creationId xmlns:p14="http://schemas.microsoft.com/office/powerpoint/2010/main" val="2099995938"/>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4678E5-69AC-4E9B-8499-B63FBD3C776C}"/>
              </a:ext>
            </a:extLst>
          </p:cNvPr>
          <p:cNvSpPr>
            <a:spLocks noGrp="1"/>
          </p:cNvSpPr>
          <p:nvPr>
            <p:ph type="title"/>
          </p:nvPr>
        </p:nvSpPr>
        <p:spPr/>
        <p:txBody>
          <a:bodyPr/>
          <a:lstStyle/>
          <a:p>
            <a:r>
              <a:rPr lang="en-US" dirty="0"/>
              <a:t>Working with your Parish Priest</a:t>
            </a:r>
          </a:p>
        </p:txBody>
      </p:sp>
      <p:sp>
        <p:nvSpPr>
          <p:cNvPr id="5" name="Text Placeholder 4">
            <a:extLst>
              <a:ext uri="{FF2B5EF4-FFF2-40B4-BE49-F238E27FC236}">
                <a16:creationId xmlns:a16="http://schemas.microsoft.com/office/drawing/2014/main" id="{DBF91941-9335-4E96-AD75-B3894F844CF1}"/>
              </a:ext>
            </a:extLst>
          </p:cNvPr>
          <p:cNvSpPr>
            <a:spLocks noGrp="1"/>
          </p:cNvSpPr>
          <p:nvPr>
            <p:ph type="body" sz="quarter" idx="11"/>
          </p:nvPr>
        </p:nvSpPr>
        <p:spPr/>
        <p:txBody>
          <a:bodyPr/>
          <a:lstStyle/>
          <a:p>
            <a:r>
              <a:rPr lang="en-US" b="1" i="0" dirty="0"/>
              <a:t>Rev. James Blaine</a:t>
            </a:r>
            <a:br>
              <a:rPr lang="en-US" i="0" dirty="0"/>
            </a:br>
            <a:r>
              <a:rPr lang="en-US" dirty="0"/>
              <a:t>Knights of Columbus </a:t>
            </a:r>
            <a:br>
              <a:rPr lang="en-US" dirty="0"/>
            </a:br>
            <a:r>
              <a:rPr lang="en-US" sz="2300" dirty="0"/>
              <a:t>Utah State Chaplain Emeritus</a:t>
            </a:r>
          </a:p>
        </p:txBody>
      </p:sp>
      <p:sp>
        <p:nvSpPr>
          <p:cNvPr id="2050" name="AutoShape 2" descr="https://attachment.outlook.office.net/owa/AAIRRIESS@msn.com/service.svc/s/GetAttachmentThumbnail?id=AQMkADAwATIwMTAwAC0wNjFiLWFhADc4LTAwAi0wMAoARgAAA7rrWNAreZ5Aidx%2FhIqaYR4HAPga4dgKeT5Jmw1cZkPwtbkAAAIBDAAAAPga4dgKeT5Jmw1cZkPwtbkAAW5wdqIAAAABEgAQAMRkPkPp8WNLoZ0yI472YfA%3D&amp;thumbnailType=2&amp;X-OWA-CANARY=K4gTlXsBhUeFg61Vllq9RtDkHVkTUtUYvkabfSdZizwgn6d9AWLURertATPIT0rF6tBhzSOke9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TMxMzI4LTEwMjQ3NjQwOFwiLFwicHVpZFwiOlwiNTY0MDQ5NTY3NTI1NDk2XCIsXCJvaWRcIjpcIjAwMDIwMTAwLTA2MWItYWE3OC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TQ5MjAyMDEsIm5iZiI6MTUxNDkxOTYwMX0.j1zrBkhqL1W70SdHdrAE77PwaBzJ9iZbQvQlhwafNrXMWEd3QVqNdE04R01m3broJDE7Ci4l35QAqUaeutf-Qu8JZtTCWxq68fZ_21vLG5QdKobCPGs4oPjcUcnX0uN42xzjVqDQTtGecm1U9onDWpARfoC7NQI-nyjBfCTX1o0sk_xr1glq3foTbDNjnSb2LgwMoF7ciWzNs0p3qYguHQx-tNcYRtPi2soFCHz0OIb19k5rW2aPXo5Eya8uJshb7Jy8D5637tyWoM_15FyGet2RIjmwnTOWhUxVR_25f9LtlXBIdR50pcljWnNhkGyEAEFJGS-3XD7ZniPjsx31WQ&amp;owa=outlook.live.com&amp;i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2" name="AutoShape 4" descr="https://attachment.outlook.office.net/owa/AAIRRIESS@msn.com/service.svc/s/GetAttachmentThumbnail?id=AQMkADAwATIwMTAwAC0wNjFiLWFhADc4LTAwAi0wMAoARgAAA7rrWNAreZ5Aidx%2FhIqaYR4HAPga4dgKeT5Jmw1cZkPwtbkAAAIBDAAAAPga4dgKeT5Jmw1cZkPwtbkAAW5wdqIAAAABEgAQAMRkPkPp8WNLoZ0yI472YfA%3D&amp;thumbnailType=2&amp;X-OWA-CANARY=K4gTlXsBhUeFg61Vllq9RtDkHVkTUtUYvkabfSdZizwgn6d9AWLURertATPIT0rF6tBhzSOke9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TMxMzI4LTEwMjQ3NjQwOFwiLFwicHVpZFwiOlwiNTY0MDQ5NTY3NTI1NDk2XCIsXCJvaWRcIjpcIjAwMDIwMTAwLTA2MWItYWE3OC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TQ5MjAyMDEsIm5iZiI6MTUxNDkxOTYwMX0.j1zrBkhqL1W70SdHdrAE77PwaBzJ9iZbQvQlhwafNrXMWEd3QVqNdE04R01m3broJDE7Ci4l35QAqUaeutf-Qu8JZtTCWxq68fZ_21vLG5QdKobCPGs4oPjcUcnX0uN42xzjVqDQTtGecm1U9onDWpARfoC7NQI-nyjBfCTX1o0sk_xr1glq3foTbDNjnSb2LgwMoF7ciWzNs0p3qYguHQx-tNcYRtPi2soFCHz0OIb19k5rW2aPXo5Eya8uJshb7Jy8D5637tyWoM_15FyGet2RIjmwnTOWhUxVR_25f9LtlXBIdR50pcljWnNhkGyEAEFJGS-3XD7ZniPjsx31WQ&amp;owa=outlook.live.com&amp;i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4" name="AutoShape 6" descr="https://attachment.outlook.office.net/owa/AAIRRIESS@msn.com/service.svc/s/GetAttachmentThumbnail?id=AQMkADAwATIwMTAwAC0wNjFiLWFhADc4LTAwAi0wMAoARgAAA7rrWNAreZ5Aidx%2FhIqaYR4HAPga4dgKeT5Jmw1cZkPwtbkAAAIBDAAAAPga4dgKeT5Jmw1cZkPwtbkAAW5wdqIAAAABEgAQAMRkPkPp8WNLoZ0yI472YfA%3D&amp;thumbnailType=2&amp;X-OWA-CANARY=K4gTlXsBhUeFg61Vllq9RtDkHVkTUtUYvkabfSdZizwgn6d9AWLURertATPIT0rF6tBhzSOke9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TMxMzI4LTEwMjQ3NjQwOFwiLFwicHVpZFwiOlwiNTY0MDQ5NTY3NTI1NDk2XCIsXCJvaWRcIjpcIjAwMDIwMTAwLTA2MWItYWE3OC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TQ5MjAyMDEsIm5iZiI6MTUxNDkxOTYwMX0.j1zrBkhqL1W70SdHdrAE77PwaBzJ9iZbQvQlhwafNrXMWEd3QVqNdE04R01m3broJDE7Ci4l35QAqUaeutf-Qu8JZtTCWxq68fZ_21vLG5QdKobCPGs4oPjcUcnX0uN42xzjVqDQTtGecm1U9onDWpARfoC7NQI-nyjBfCTX1o0sk_xr1glq3foTbDNjnSb2LgwMoF7ciWzNs0p3qYguHQx-tNcYRtPi2soFCHz0OIb19k5rW2aPXo5Eya8uJshb7Jy8D5637tyWoM_15FyGet2RIjmwnTOWhUxVR_25f9LtlXBIdR50pcljWnNhkGyEAEFJGS-3XD7ZniPjsx31WQ&amp;owa=outlook.live.com&amp;i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noChangeArrowheads="1"/>
          </p:cNvPicPr>
          <p:nvPr/>
        </p:nvPicPr>
        <p:blipFill>
          <a:blip r:embed="rId3" cstate="print"/>
          <a:srcRect/>
          <a:stretch>
            <a:fillRect/>
          </a:stretch>
        </p:blipFill>
        <p:spPr bwMode="auto">
          <a:xfrm>
            <a:off x="1371600" y="1447800"/>
            <a:ext cx="3024231" cy="3924301"/>
          </a:xfrm>
          <a:prstGeom prst="rect">
            <a:avLst/>
          </a:prstGeom>
          <a:noFill/>
          <a:ln w="9525">
            <a:noFill/>
            <a:miter lim="800000"/>
            <a:headEnd/>
            <a:tailEnd/>
          </a:ln>
        </p:spPr>
      </p:pic>
    </p:spTree>
    <p:extLst>
      <p:ext uri="{BB962C8B-B14F-4D97-AF65-F5344CB8AC3E}">
        <p14:creationId xmlns:p14="http://schemas.microsoft.com/office/powerpoint/2010/main" val="2263985291"/>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5B9CAD-9462-47FD-B16D-93A1EFFB1199}"/>
              </a:ext>
            </a:extLst>
          </p:cNvPr>
          <p:cNvSpPr>
            <a:spLocks noGrp="1"/>
          </p:cNvSpPr>
          <p:nvPr>
            <p:ph type="title"/>
          </p:nvPr>
        </p:nvSpPr>
        <p:spPr/>
        <p:txBody>
          <a:bodyPr/>
          <a:lstStyle/>
          <a:p>
            <a:r>
              <a:rPr lang="en-US" dirty="0"/>
              <a:t>Fraternal Benefits</a:t>
            </a:r>
          </a:p>
        </p:txBody>
      </p:sp>
      <p:pic>
        <p:nvPicPr>
          <p:cNvPr id="1026" name="Picture 2" descr="Gene Trombetti Portrait">
            <a:extLst>
              <a:ext uri="{FF2B5EF4-FFF2-40B4-BE49-F238E27FC236}">
                <a16:creationId xmlns:a16="http://schemas.microsoft.com/office/drawing/2014/main" id="{13184695-F80D-42A9-8309-D099FD56B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771" y="1614383"/>
            <a:ext cx="1846943" cy="25241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los Lira Portrait">
            <a:extLst>
              <a:ext uri="{FF2B5EF4-FFF2-40B4-BE49-F238E27FC236}">
                <a16:creationId xmlns:a16="http://schemas.microsoft.com/office/drawing/2014/main" id="{32CF295D-2450-463A-8146-EC7A86FA7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3062" y="1614383"/>
            <a:ext cx="1842676" cy="253368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Tom Pinelle Portrait">
            <a:extLst>
              <a:ext uri="{FF2B5EF4-FFF2-40B4-BE49-F238E27FC236}">
                <a16:creationId xmlns:a16="http://schemas.microsoft.com/office/drawing/2014/main" id="{D4B0C478-25AC-4649-AA38-B5D0652686C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2" name="Picture 8" descr="Tom Pinelle Portrait">
            <a:extLst>
              <a:ext uri="{FF2B5EF4-FFF2-40B4-BE49-F238E27FC236}">
                <a16:creationId xmlns:a16="http://schemas.microsoft.com/office/drawing/2014/main" id="{E0521C5F-4D3E-473B-8782-CEDC61DFFC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1086" y="1604858"/>
            <a:ext cx="1949450" cy="25241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27ABE7-5653-4A53-8001-8286480A9224}"/>
              </a:ext>
            </a:extLst>
          </p:cNvPr>
          <p:cNvSpPr txBox="1"/>
          <p:nvPr/>
        </p:nvSpPr>
        <p:spPr>
          <a:xfrm>
            <a:off x="1590913" y="4209871"/>
            <a:ext cx="6647974" cy="1323439"/>
          </a:xfrm>
          <a:prstGeom prst="rect">
            <a:avLst/>
          </a:prstGeom>
          <a:noFill/>
        </p:spPr>
        <p:txBody>
          <a:bodyPr wrap="none" rtlCol="0">
            <a:spAutoFit/>
          </a:bodyPr>
          <a:lstStyle/>
          <a:p>
            <a:r>
              <a:rPr lang="en-US" dirty="0">
                <a:solidFill>
                  <a:schemeClr val="bg1"/>
                </a:solidFill>
              </a:rPr>
              <a:t>Gene			Carlos		       Tom	</a:t>
            </a:r>
          </a:p>
          <a:p>
            <a:r>
              <a:rPr lang="en-US" dirty="0">
                <a:solidFill>
                  <a:schemeClr val="bg1"/>
                </a:solidFill>
              </a:rPr>
              <a:t>Trombetti		Lira		      Pinelle</a:t>
            </a:r>
          </a:p>
          <a:p>
            <a:pPr algn="ctr"/>
            <a:r>
              <a:rPr lang="en-US" sz="3200" dirty="0">
                <a:solidFill>
                  <a:srgbClr val="FFFF00"/>
                </a:solidFill>
                <a:hlinkClick r:id="rId6">
                  <a:extLst>
                    <a:ext uri="{A12FA001-AC4F-418D-AE19-62706E023703}">
                      <ahyp:hlinkClr xmlns:ahyp="http://schemas.microsoft.com/office/drawing/2018/hyperlinkcolor" val="tx"/>
                    </a:ext>
                  </a:extLst>
                </a:hlinkClick>
              </a:rPr>
              <a:t>https://utahknights.org/insurance/</a:t>
            </a:r>
            <a:endParaRPr lang="en-US" sz="3200" dirty="0">
              <a:solidFill>
                <a:srgbClr val="FFFF00"/>
              </a:solidFill>
            </a:endParaRPr>
          </a:p>
        </p:txBody>
      </p:sp>
    </p:spTree>
    <p:extLst>
      <p:ext uri="{BB962C8B-B14F-4D97-AF65-F5344CB8AC3E}">
        <p14:creationId xmlns:p14="http://schemas.microsoft.com/office/powerpoint/2010/main" val="3020357856"/>
      </p:ext>
    </p:extLst>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8AEC4AF-E456-4702-B784-4BE141000CF8}"/>
              </a:ext>
            </a:extLst>
          </p:cNvPr>
          <p:cNvSpPr>
            <a:spLocks noGrp="1"/>
          </p:cNvSpPr>
          <p:nvPr>
            <p:ph type="body" sz="quarter" idx="11"/>
          </p:nvPr>
        </p:nvSpPr>
        <p:spPr/>
        <p:txBody>
          <a:bodyPr/>
          <a:lstStyle/>
          <a:p>
            <a:r>
              <a:rPr lang="en-US" sz="2800" b="1" i="0" dirty="0"/>
              <a:t>Francisco Carmona</a:t>
            </a:r>
            <a:br>
              <a:rPr lang="en-US" sz="2800" i="0" dirty="0"/>
            </a:br>
            <a:r>
              <a:rPr lang="en-US" sz="2800" dirty="0"/>
              <a:t>Knights of Columbus</a:t>
            </a:r>
            <a:br>
              <a:rPr lang="en-US" sz="2800" dirty="0"/>
            </a:br>
            <a:r>
              <a:rPr lang="en-US" sz="2800" dirty="0"/>
              <a:t>District Master - Utah</a:t>
            </a:r>
          </a:p>
        </p:txBody>
      </p:sp>
      <p:pic>
        <p:nvPicPr>
          <p:cNvPr id="5" name="Google Shape;839;p91" descr="District Master Portrait">
            <a:extLst>
              <a:ext uri="{FF2B5EF4-FFF2-40B4-BE49-F238E27FC236}">
                <a16:creationId xmlns:a16="http://schemas.microsoft.com/office/drawing/2014/main" id="{A828273E-7720-4D29-943C-1F3D0C494E13}"/>
              </a:ext>
            </a:extLst>
          </p:cNvPr>
          <p:cNvPicPr preferRelativeResize="0"/>
          <p:nvPr/>
        </p:nvPicPr>
        <p:blipFill rotWithShape="1">
          <a:blip r:embed="rId3">
            <a:alphaModFix/>
          </a:blip>
          <a:srcRect/>
          <a:stretch/>
        </p:blipFill>
        <p:spPr>
          <a:xfrm>
            <a:off x="1447800" y="1447800"/>
            <a:ext cx="2971800" cy="3962400"/>
          </a:xfrm>
          <a:prstGeom prst="rect">
            <a:avLst/>
          </a:prstGeom>
          <a:noFill/>
          <a:ln>
            <a:noFill/>
          </a:ln>
        </p:spPr>
      </p:pic>
      <p:sp>
        <p:nvSpPr>
          <p:cNvPr id="7" name="Title 6">
            <a:extLst>
              <a:ext uri="{FF2B5EF4-FFF2-40B4-BE49-F238E27FC236}">
                <a16:creationId xmlns:a16="http://schemas.microsoft.com/office/drawing/2014/main" id="{F8521E41-C8DE-41E8-BE48-0AC1E2296AE3}"/>
              </a:ext>
            </a:extLst>
          </p:cNvPr>
          <p:cNvSpPr>
            <a:spLocks noGrp="1"/>
          </p:cNvSpPr>
          <p:nvPr>
            <p:ph type="title"/>
          </p:nvPr>
        </p:nvSpPr>
        <p:spPr/>
        <p:txBody>
          <a:bodyPr/>
          <a:lstStyle/>
          <a:p>
            <a:r>
              <a:rPr lang="en-US" dirty="0"/>
              <a:t>Patriotic (4</a:t>
            </a:r>
            <a:r>
              <a:rPr lang="en-US" baseline="30000" dirty="0"/>
              <a:t>th</a:t>
            </a:r>
            <a:r>
              <a:rPr lang="en-US" dirty="0"/>
              <a:t>) Degree Report</a:t>
            </a:r>
          </a:p>
        </p:txBody>
      </p:sp>
    </p:spTree>
    <p:extLst>
      <p:ext uri="{BB962C8B-B14F-4D97-AF65-F5344CB8AC3E}">
        <p14:creationId xmlns:p14="http://schemas.microsoft.com/office/powerpoint/2010/main" val="645262181"/>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8AEC4AF-E456-4702-B784-4BE141000CF8}"/>
              </a:ext>
            </a:extLst>
          </p:cNvPr>
          <p:cNvSpPr>
            <a:spLocks noGrp="1"/>
          </p:cNvSpPr>
          <p:nvPr>
            <p:ph type="body" sz="quarter" idx="11"/>
          </p:nvPr>
        </p:nvSpPr>
        <p:spPr>
          <a:xfrm>
            <a:off x="5257800" y="3886200"/>
            <a:ext cx="3733800" cy="2286000"/>
          </a:xfrm>
        </p:spPr>
        <p:txBody>
          <a:bodyPr/>
          <a:lstStyle/>
          <a:p>
            <a:endParaRPr lang="en-US" sz="2800" b="1" i="0" dirty="0"/>
          </a:p>
          <a:p>
            <a:pPr algn="ctr"/>
            <a:r>
              <a:rPr lang="en-US" sz="2800" b="1" i="0" dirty="0">
                <a:latin typeface="Times New Roman" panose="02020603050405020304" pitchFamily="18" charset="0"/>
                <a:cs typeface="Times New Roman" panose="02020603050405020304" pitchFamily="18" charset="0"/>
              </a:rPr>
              <a:t>Francisco Carmona</a:t>
            </a:r>
            <a:br>
              <a:rPr lang="en-US" sz="2800" i="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Knights of Columbus</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District Master - Utah</a:t>
            </a:r>
          </a:p>
        </p:txBody>
      </p:sp>
      <p:sp>
        <p:nvSpPr>
          <p:cNvPr id="7" name="Title 6">
            <a:extLst>
              <a:ext uri="{FF2B5EF4-FFF2-40B4-BE49-F238E27FC236}">
                <a16:creationId xmlns:a16="http://schemas.microsoft.com/office/drawing/2014/main" id="{F8521E41-C8DE-41E8-BE48-0AC1E2296AE3}"/>
              </a:ext>
            </a:extLst>
          </p:cNvPr>
          <p:cNvSpPr>
            <a:spLocks noGrp="1"/>
          </p:cNvSpPr>
          <p:nvPr>
            <p:ph type="title"/>
          </p:nvPr>
        </p:nvSpPr>
        <p:spPr>
          <a:xfrm>
            <a:off x="5029200" y="381000"/>
            <a:ext cx="3733800" cy="1219200"/>
          </a:xfrm>
        </p:spPr>
        <p:txBody>
          <a:bodyPr/>
          <a:lstStyle/>
          <a:p>
            <a:r>
              <a:rPr lang="en-US" sz="4400" b="1" dirty="0">
                <a:latin typeface="Times New Roman" panose="02020603050405020304" pitchFamily="18" charset="0"/>
                <a:cs typeface="Times New Roman" panose="02020603050405020304" pitchFamily="18" charset="0"/>
              </a:rPr>
              <a:t>Fourth-Degree</a:t>
            </a:r>
            <a:br>
              <a:rPr lang="en-US" sz="4400" b="1" dirty="0">
                <a:latin typeface="Times New Roman" panose="02020603050405020304" pitchFamily="18" charset="0"/>
                <a:cs typeface="Times New Roman" panose="02020603050405020304" pitchFamily="18" charset="0"/>
              </a:rPr>
            </a:br>
            <a:r>
              <a:rPr lang="en-US" sz="4400" b="1" dirty="0">
                <a:latin typeface="Times New Roman" panose="02020603050405020304" pitchFamily="18" charset="0"/>
                <a:cs typeface="Times New Roman" panose="02020603050405020304" pitchFamily="18" charset="0"/>
              </a:rPr>
              <a:t>Report</a:t>
            </a:r>
          </a:p>
        </p:txBody>
      </p:sp>
      <p:pic>
        <p:nvPicPr>
          <p:cNvPr id="1026" name="Picture 2" descr="C:\Users\Frank\Documents\KofC\Logos &amp; Pictures\kofc pICTURES\IMG_394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04" t="17600" r="18139" b="14229"/>
          <a:stretch/>
        </p:blipFill>
        <p:spPr bwMode="auto">
          <a:xfrm rot="5400000">
            <a:off x="1528551" y="1374900"/>
            <a:ext cx="3365033" cy="2874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Frank\Documents\KofC\Logos &amp; Pictures\kofc pICTURES\IMG_43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58" t="14442" r="16298" b="23532"/>
          <a:stretch/>
        </p:blipFill>
        <p:spPr bwMode="auto">
          <a:xfrm>
            <a:off x="5715000" y="1752599"/>
            <a:ext cx="2514600" cy="274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758731"/>
      </p:ext>
    </p:extLst>
  </p:cSld>
  <p:clrMapOvr>
    <a:masterClrMapping/>
  </p:clrMapOvr>
  <p:transition spd="med">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650" y="152400"/>
            <a:ext cx="6248401" cy="1219200"/>
          </a:xfrm>
        </p:spPr>
        <p:txBody>
          <a:bodyPr/>
          <a:lstStyle/>
          <a:p>
            <a:r>
              <a:rPr lang="en-US" sz="7200" b="1" dirty="0">
                <a:latin typeface="Times New Roman" panose="02020603050405020304" pitchFamily="18" charset="0"/>
                <a:cs typeface="Times New Roman" panose="02020603050405020304" pitchFamily="18" charset="0"/>
              </a:rPr>
              <a:t>Thank you!!!</a:t>
            </a:r>
          </a:p>
        </p:txBody>
      </p:sp>
      <p:sp>
        <p:nvSpPr>
          <p:cNvPr id="4" name="Text Placeholder 3"/>
          <p:cNvSpPr>
            <a:spLocks noGrp="1"/>
          </p:cNvSpPr>
          <p:nvPr>
            <p:ph type="body" sz="quarter" idx="11"/>
          </p:nvPr>
        </p:nvSpPr>
        <p:spPr>
          <a:xfrm>
            <a:off x="1447800" y="1447800"/>
            <a:ext cx="6934200" cy="1828800"/>
          </a:xfrm>
        </p:spPr>
        <p:txBody>
          <a:bodyPr/>
          <a:lstStyle/>
          <a:p>
            <a:pPr algn="ctr"/>
            <a:r>
              <a:rPr lang="en-US" sz="4400" dirty="0">
                <a:latin typeface="Times New Roman" panose="02020603050405020304" pitchFamily="18" charset="0"/>
                <a:cs typeface="Times New Roman" panose="02020603050405020304" pitchFamily="18" charset="0"/>
              </a:rPr>
              <a:t>To all the outgoing </a:t>
            </a:r>
          </a:p>
          <a:p>
            <a:pPr algn="ctr"/>
            <a:r>
              <a:rPr lang="en-US" sz="4400" dirty="0">
                <a:latin typeface="Times New Roman" panose="02020603050405020304" pitchFamily="18" charset="0"/>
                <a:cs typeface="Times New Roman" panose="02020603050405020304" pitchFamily="18" charset="0"/>
              </a:rPr>
              <a:t>Faithful Navigators</a:t>
            </a:r>
          </a:p>
        </p:txBody>
      </p:sp>
      <p:sp>
        <p:nvSpPr>
          <p:cNvPr id="5" name="Rectangle 4"/>
          <p:cNvSpPr/>
          <p:nvPr/>
        </p:nvSpPr>
        <p:spPr>
          <a:xfrm>
            <a:off x="2190751" y="3198167"/>
            <a:ext cx="5410200" cy="1015663"/>
          </a:xfrm>
          <a:prstGeom prst="rect">
            <a:avLst/>
          </a:prstGeom>
        </p:spPr>
        <p:txBody>
          <a:bodyPr wrap="square">
            <a:sp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Welcome!</a:t>
            </a:r>
            <a:endParaRPr lang="en-US" sz="6000" dirty="0">
              <a:solidFill>
                <a:schemeClr val="bg1"/>
              </a:solidFill>
            </a:endParaRPr>
          </a:p>
        </p:txBody>
      </p:sp>
      <p:sp>
        <p:nvSpPr>
          <p:cNvPr id="6" name="Rectangle 5"/>
          <p:cNvSpPr/>
          <p:nvPr/>
        </p:nvSpPr>
        <p:spPr>
          <a:xfrm>
            <a:off x="2400301" y="4343400"/>
            <a:ext cx="4991100" cy="1323439"/>
          </a:xfrm>
          <a:prstGeom prst="rect">
            <a:avLst/>
          </a:prstGeom>
        </p:spPr>
        <p:txBody>
          <a:bodyPr wrap="square">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To all the incoming </a:t>
            </a:r>
          </a:p>
          <a:p>
            <a:pPr algn="ctr"/>
            <a:r>
              <a:rPr lang="en-US" sz="4000" dirty="0">
                <a:solidFill>
                  <a:schemeClr val="bg1"/>
                </a:solidFill>
                <a:latin typeface="Times New Roman" panose="02020603050405020304" pitchFamily="18" charset="0"/>
                <a:cs typeface="Times New Roman" panose="02020603050405020304" pitchFamily="18" charset="0"/>
              </a:rPr>
              <a:t>Faithful Navigators</a:t>
            </a:r>
          </a:p>
        </p:txBody>
      </p:sp>
    </p:spTree>
    <p:extLst>
      <p:ext uri="{BB962C8B-B14F-4D97-AF65-F5344CB8AC3E}">
        <p14:creationId xmlns:p14="http://schemas.microsoft.com/office/powerpoint/2010/main" val="4282005646"/>
      </p:ext>
    </p:extLst>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958604" cy="4191000"/>
          </a:xfrm>
        </p:spPr>
        <p:txBody>
          <a:bodyPr/>
          <a:lstStyle/>
          <a:p>
            <a:r>
              <a:rPr lang="en-US" sz="4800" i="0" u="none" dirty="0"/>
              <a:t>Utah State Council</a:t>
            </a:r>
            <a:br>
              <a:rPr lang="en-US" sz="4800" i="0" u="none" dirty="0"/>
            </a:br>
            <a:r>
              <a:rPr lang="en-US" sz="4800" i="0" u="none" dirty="0"/>
              <a:t>Organization Meeting</a:t>
            </a:r>
            <a:br>
              <a:rPr lang="en-US" sz="4800" i="0" u="none" dirty="0"/>
            </a:br>
            <a:br>
              <a:rPr lang="en-US" sz="3600" i="0" dirty="0"/>
            </a:br>
            <a:r>
              <a:rPr lang="en-US" sz="3600" i="0" u="none" dirty="0">
                <a:solidFill>
                  <a:srgbClr val="FFFF00"/>
                </a:solidFill>
              </a:rPr>
              <a:t>Breakfast</a:t>
            </a:r>
            <a:br>
              <a:rPr lang="en-US" sz="3600" i="0" u="none" dirty="0"/>
            </a:br>
            <a:r>
              <a:rPr lang="en-US" sz="3600" i="0" u="none" dirty="0"/>
              <a:t>(here in the gym)</a:t>
            </a:r>
            <a:br>
              <a:rPr lang="en-US" sz="3600" i="0" u="none" dirty="0"/>
            </a:br>
            <a:r>
              <a:rPr lang="en-US" sz="3600" i="0" u="none" dirty="0">
                <a:solidFill>
                  <a:srgbClr val="FFFF00"/>
                </a:solidFill>
              </a:rPr>
              <a:t>8:00 AM – 8:59 AM</a:t>
            </a:r>
          </a:p>
        </p:txBody>
      </p:sp>
    </p:spTree>
    <p:extLst>
      <p:ext uri="{BB962C8B-B14F-4D97-AF65-F5344CB8AC3E}">
        <p14:creationId xmlns:p14="http://schemas.microsoft.com/office/powerpoint/2010/main" val="3960957409"/>
      </p:ext>
    </p:extLst>
  </p:cSld>
  <p:clrMapOvr>
    <a:masterClrMapping/>
  </p:clrMapOvr>
  <p:transition spd="med">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rank\Documents\KofC\Logos &amp; Pictures\St. Pats 2019\2019 St Patrick's Day Parade (46 of 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066800"/>
            <a:ext cx="2372196" cy="3581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Frank\Documents\KofC\Logos &amp; Pictures\kofc pICTURES\IMG_E249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363"/>
          <a:stretch/>
        </p:blipFill>
        <p:spPr bwMode="auto">
          <a:xfrm>
            <a:off x="1391565" y="4114799"/>
            <a:ext cx="2189835" cy="16764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9144"/>
            <a:ext cx="8077200" cy="1219200"/>
          </a:xfrm>
        </p:spPr>
        <p:txBody>
          <a:bodyPr/>
          <a:lstStyle/>
          <a:p>
            <a:r>
              <a:rPr lang="en-US" sz="4800" b="1" dirty="0">
                <a:latin typeface="Times New Roman" panose="02020603050405020304" pitchFamily="18" charset="0"/>
                <a:cs typeface="Times New Roman" panose="02020603050405020304" pitchFamily="18" charset="0"/>
              </a:rPr>
              <a:t>New Era Begins July 1</a:t>
            </a:r>
            <a:r>
              <a:rPr lang="en-US" sz="4800" b="1" baseline="30000" dirty="0">
                <a:latin typeface="Times New Roman" panose="02020603050405020304" pitchFamily="18" charset="0"/>
                <a:cs typeface="Times New Roman" panose="02020603050405020304" pitchFamily="18" charset="0"/>
              </a:rPr>
              <a:t>st</a:t>
            </a:r>
            <a:r>
              <a:rPr lang="en-US" sz="4800" b="1" dirty="0">
                <a:latin typeface="Times New Roman" panose="02020603050405020304" pitchFamily="18" charset="0"/>
                <a:cs typeface="Times New Roman" panose="02020603050405020304" pitchFamily="18" charset="0"/>
              </a:rPr>
              <a:t>, 2019 </a:t>
            </a:r>
          </a:p>
        </p:txBody>
      </p:sp>
      <p:pic>
        <p:nvPicPr>
          <p:cNvPr id="3076" name="Picture 4" descr="C:\Users\Frank\Documents\KofC\Logos &amp; Pictures\St. Pats 2019\2019 St Patrick's Day Parade (36 of 47)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1066800"/>
            <a:ext cx="4572000" cy="24658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Frank\Documents\KofC\Logos &amp; Pictures\kofc pICTURES\IMG_395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546" t="27268" r="14390" b="23932"/>
          <a:stretch/>
        </p:blipFill>
        <p:spPr bwMode="auto">
          <a:xfrm>
            <a:off x="3276601" y="3752769"/>
            <a:ext cx="3810000" cy="19622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Frank\Documents\KofC\Logos &amp; Pictures\kofc pICTURES\IMG_249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0" y="2874803"/>
            <a:ext cx="2192022" cy="2922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620937"/>
      </p:ext>
    </p:extLst>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620000" cy="609600"/>
          </a:xfrm>
        </p:spPr>
        <p:txBody>
          <a:bodyPr/>
          <a:lstStyle/>
          <a:p>
            <a:r>
              <a:rPr lang="en-US" u="sng" dirty="0">
                <a:latin typeface="Times New Roman" panose="02020603050405020304" pitchFamily="18" charset="0"/>
                <a:cs typeface="Times New Roman" panose="02020603050405020304" pitchFamily="18" charset="0"/>
              </a:rPr>
              <a:t>Utah District Marshals</a:t>
            </a:r>
            <a:endParaRPr lang="en-US" u="sng" dirty="0"/>
          </a:p>
        </p:txBody>
      </p:sp>
      <p:sp>
        <p:nvSpPr>
          <p:cNvPr id="4" name="Text Placeholder 3"/>
          <p:cNvSpPr>
            <a:spLocks noGrp="1"/>
          </p:cNvSpPr>
          <p:nvPr>
            <p:ph type="body" sz="quarter" idx="11"/>
          </p:nvPr>
        </p:nvSpPr>
        <p:spPr>
          <a:xfrm>
            <a:off x="1295400" y="609600"/>
            <a:ext cx="7467600" cy="5181600"/>
          </a:xfrm>
        </p:spPr>
        <p:txBody>
          <a:bodyPr/>
          <a:lstStyle/>
          <a:p>
            <a:pPr algn="ctr"/>
            <a:r>
              <a:rPr lang="en-US" sz="2000" b="1" dirty="0">
                <a:latin typeface="Times New Roman" panose="02020603050405020304" pitchFamily="18" charset="0"/>
                <a:cs typeface="Times New Roman" panose="02020603050405020304" pitchFamily="18" charset="0"/>
              </a:rPr>
              <a:t>Todd Holzhauser Chief Marshal</a:t>
            </a:r>
          </a:p>
          <a:p>
            <a:pPr algn="ctr"/>
            <a:r>
              <a:rPr lang="en-US" sz="2000" dirty="0">
                <a:latin typeface="Times New Roman" panose="02020603050405020304" pitchFamily="18" charset="0"/>
                <a:cs typeface="Times New Roman" panose="02020603050405020304" pitchFamily="18" charset="0"/>
              </a:rPr>
              <a:t>801-541-1589 or </a:t>
            </a:r>
            <a:r>
              <a:rPr lang="en-US" sz="2000" dirty="0">
                <a:latin typeface="Times New Roman" panose="02020603050405020304" pitchFamily="18" charset="0"/>
                <a:cs typeface="Times New Roman" panose="02020603050405020304" pitchFamily="18" charset="0"/>
                <a:hlinkClick r:id="rId2"/>
              </a:rPr>
              <a:t>tbholz@mac.com</a:t>
            </a:r>
            <a:endParaRPr lang="en-US" sz="2000" dirty="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p>
            <a:pPr algn="ctr"/>
            <a:r>
              <a:rPr lang="en-US" sz="2000" b="1" dirty="0">
                <a:latin typeface="Times New Roman" panose="02020603050405020304" pitchFamily="18" charset="0"/>
                <a:cs typeface="Times New Roman" panose="02020603050405020304" pitchFamily="18" charset="0"/>
              </a:rPr>
              <a:t>Dan Castelli Marshal Northern Counties</a:t>
            </a:r>
          </a:p>
          <a:p>
            <a:pPr algn="ctr"/>
            <a:r>
              <a:rPr lang="en-US" sz="2000" dirty="0">
                <a:latin typeface="Times New Roman" panose="02020603050405020304" pitchFamily="18" charset="0"/>
                <a:cs typeface="Times New Roman" panose="02020603050405020304" pitchFamily="18" charset="0"/>
              </a:rPr>
              <a:t>801-735-4683 or </a:t>
            </a:r>
            <a:r>
              <a:rPr lang="en-US" sz="2000" dirty="0">
                <a:latin typeface="Times New Roman" panose="02020603050405020304" pitchFamily="18" charset="0"/>
                <a:cs typeface="Times New Roman" panose="02020603050405020304" pitchFamily="18" charset="0"/>
                <a:hlinkClick r:id="rId3"/>
              </a:rPr>
              <a:t>trjndan127@gmail.com</a:t>
            </a:r>
            <a:endParaRPr lang="en-US" sz="2000" dirty="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p>
            <a:pPr algn="ctr"/>
            <a:r>
              <a:rPr lang="en-US" sz="2000" b="1" dirty="0">
                <a:latin typeface="Times New Roman" panose="02020603050405020304" pitchFamily="18" charset="0"/>
                <a:cs typeface="Times New Roman" panose="02020603050405020304" pitchFamily="18" charset="0"/>
              </a:rPr>
              <a:t>Stacey Yeager Marshal of Salt Lake, Tooele, &amp; Wasatch Counties</a:t>
            </a:r>
          </a:p>
          <a:p>
            <a:pPr algn="ctr"/>
            <a:r>
              <a:rPr lang="en-US" sz="2000" dirty="0">
                <a:latin typeface="Times New Roman" panose="02020603050405020304" pitchFamily="18" charset="0"/>
                <a:cs typeface="Times New Roman" panose="02020603050405020304" pitchFamily="18" charset="0"/>
              </a:rPr>
              <a:t>385-245-5103 or </a:t>
            </a:r>
            <a:r>
              <a:rPr lang="en-US" sz="2000" dirty="0">
                <a:latin typeface="Times New Roman" panose="02020603050405020304" pitchFamily="18" charset="0"/>
                <a:cs typeface="Times New Roman" panose="02020603050405020304" pitchFamily="18" charset="0"/>
                <a:hlinkClick r:id="rId4"/>
              </a:rPr>
              <a:t>utahmarshalwest@gmail.com</a:t>
            </a:r>
            <a:endParaRPr lang="en-US" sz="2000" dirty="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p>
            <a:pPr algn="ctr"/>
            <a:r>
              <a:rPr lang="en-US" sz="2000" b="1" dirty="0">
                <a:latin typeface="Times New Roman" panose="02020603050405020304" pitchFamily="18" charset="0"/>
                <a:cs typeface="Times New Roman" panose="02020603050405020304" pitchFamily="18" charset="0"/>
              </a:rPr>
              <a:t>Richard Vigor Marshal Utah and Carbon County</a:t>
            </a:r>
          </a:p>
          <a:p>
            <a:pPr algn="ctr"/>
            <a:r>
              <a:rPr lang="en-US" sz="2000" dirty="0">
                <a:latin typeface="Times New Roman" panose="02020603050405020304" pitchFamily="18" charset="0"/>
                <a:cs typeface="Times New Roman" panose="02020603050405020304" pitchFamily="18" charset="0"/>
              </a:rPr>
              <a:t>801-230-9656 or </a:t>
            </a:r>
            <a:r>
              <a:rPr lang="en-US" sz="2000" dirty="0">
                <a:latin typeface="Times New Roman" panose="02020603050405020304" pitchFamily="18" charset="0"/>
                <a:cs typeface="Times New Roman" panose="02020603050405020304" pitchFamily="18" charset="0"/>
                <a:hlinkClick r:id="rId5"/>
              </a:rPr>
              <a:t>ricahrdvigor@hotmail.com</a:t>
            </a:r>
            <a:endParaRPr lang="en-US" sz="2000" dirty="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p>
            <a:pPr algn="ctr"/>
            <a:r>
              <a:rPr lang="en-US" sz="2000" b="1" dirty="0">
                <a:latin typeface="Times New Roman" panose="02020603050405020304" pitchFamily="18" charset="0"/>
                <a:cs typeface="Times New Roman" panose="02020603050405020304" pitchFamily="18" charset="0"/>
              </a:rPr>
              <a:t>William Lund Marshal or Southern Counties</a:t>
            </a:r>
          </a:p>
          <a:p>
            <a:pPr algn="ctr"/>
            <a:r>
              <a:rPr lang="en-US" sz="2000" dirty="0">
                <a:latin typeface="Times New Roman" panose="02020603050405020304" pitchFamily="18" charset="0"/>
                <a:cs typeface="Times New Roman" panose="02020603050405020304" pitchFamily="18" charset="0"/>
              </a:rPr>
              <a:t>435-590-1338 or </a:t>
            </a:r>
            <a:r>
              <a:rPr lang="en-US" sz="2000" dirty="0">
                <a:latin typeface="Times New Roman" panose="02020603050405020304" pitchFamily="18" charset="0"/>
                <a:cs typeface="Times New Roman" panose="02020603050405020304" pitchFamily="18" charset="0"/>
                <a:hlinkClick r:id="rId6"/>
              </a:rPr>
              <a:t>totoweap@q.com</a:t>
            </a:r>
            <a:endParaRPr lang="en-US" sz="2000" dirty="0">
              <a:latin typeface="Times New Roman" panose="02020603050405020304" pitchFamily="18" charset="0"/>
              <a:cs typeface="Times New Roman" panose="02020603050405020304" pitchFamily="18" charset="0"/>
            </a:endParaRPr>
          </a:p>
          <a:p>
            <a:pPr algn="ctr"/>
            <a:endParaRPr lang="en-US" sz="2000" dirty="0"/>
          </a:p>
          <a:p>
            <a:endParaRPr lang="en-US" dirty="0"/>
          </a:p>
        </p:txBody>
      </p:sp>
    </p:spTree>
    <p:extLst>
      <p:ext uri="{BB962C8B-B14F-4D97-AF65-F5344CB8AC3E}">
        <p14:creationId xmlns:p14="http://schemas.microsoft.com/office/powerpoint/2010/main" val="1777957970"/>
      </p:ext>
    </p:extLst>
  </p:cSld>
  <p:clrMapOvr>
    <a:masterClrMapping/>
  </p:clrMapOvr>
  <p:transition spd="med">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305800" cy="1219200"/>
          </a:xfrm>
        </p:spPr>
        <p:txBody>
          <a:bodyPr/>
          <a:lstStyle/>
          <a:p>
            <a:r>
              <a:rPr lang="en-US" sz="4000" dirty="0">
                <a:latin typeface="Algerian" panose="04020705040A02060702" pitchFamily="82" charset="0"/>
              </a:rPr>
              <a:t>Exemplifications 2019-2020</a:t>
            </a:r>
          </a:p>
        </p:txBody>
      </p:sp>
      <p:sp>
        <p:nvSpPr>
          <p:cNvPr id="4" name="Text Placeholder 3"/>
          <p:cNvSpPr>
            <a:spLocks noGrp="1"/>
          </p:cNvSpPr>
          <p:nvPr>
            <p:ph type="body" sz="quarter" idx="11"/>
          </p:nvPr>
        </p:nvSpPr>
        <p:spPr>
          <a:xfrm>
            <a:off x="1295400" y="1066800"/>
            <a:ext cx="7391400" cy="4495800"/>
          </a:xfrm>
        </p:spPr>
        <p:txBody>
          <a:bodyPr/>
          <a:lstStyle/>
          <a:p>
            <a:pPr algn="ctr"/>
            <a:r>
              <a:rPr lang="en-US" b="1" i="0" u="sng" dirty="0">
                <a:latin typeface="Times New Roman" panose="02020603050405020304" pitchFamily="18" charset="0"/>
                <a:cs typeface="Times New Roman" panose="02020603050405020304" pitchFamily="18" charset="0"/>
              </a:rPr>
              <a:t>Sunday October 13, 2019 (Fall)</a:t>
            </a:r>
          </a:p>
          <a:p>
            <a:pPr algn="ctr"/>
            <a:r>
              <a:rPr lang="en-US" i="0" dirty="0">
                <a:latin typeface="Times New Roman" panose="02020603050405020304" pitchFamily="18" charset="0"/>
                <a:cs typeface="Times New Roman" panose="02020603050405020304" pitchFamily="18" charset="0"/>
              </a:rPr>
              <a:t>Assembly #3501 Saint John Paul II </a:t>
            </a:r>
          </a:p>
          <a:p>
            <a:pPr algn="ctr"/>
            <a:r>
              <a:rPr lang="en-US" i="0" dirty="0">
                <a:latin typeface="Times New Roman" panose="02020603050405020304" pitchFamily="18" charset="0"/>
                <a:cs typeface="Times New Roman" panose="02020603050405020304" pitchFamily="18" charset="0"/>
              </a:rPr>
              <a:t>(Cedar City)</a:t>
            </a:r>
          </a:p>
          <a:p>
            <a:pPr algn="ctr"/>
            <a:r>
              <a:rPr lang="en-US" b="1" i="0" u="sng" dirty="0">
                <a:latin typeface="Times New Roman" panose="02020603050405020304" pitchFamily="18" charset="0"/>
                <a:cs typeface="Times New Roman" panose="02020603050405020304" pitchFamily="18" charset="0"/>
              </a:rPr>
              <a:t>January or February 2020 (Winter)</a:t>
            </a:r>
          </a:p>
          <a:p>
            <a:pPr algn="ctr"/>
            <a:r>
              <a:rPr lang="en-US" i="0" dirty="0">
                <a:latin typeface="Times New Roman" panose="02020603050405020304" pitchFamily="18" charset="0"/>
                <a:cs typeface="Times New Roman" panose="02020603050405020304" pitchFamily="18" charset="0"/>
              </a:rPr>
              <a:t>Assembly #1144 Father Francisco Atanasio Dominguez (Salt Lake City)</a:t>
            </a:r>
          </a:p>
          <a:p>
            <a:pPr algn="ctr"/>
            <a:r>
              <a:rPr lang="en-US" b="1" i="0" u="sng" dirty="0">
                <a:latin typeface="Times New Roman" panose="02020603050405020304" pitchFamily="18" charset="0"/>
                <a:cs typeface="Times New Roman" panose="02020603050405020304" pitchFamily="18" charset="0"/>
              </a:rPr>
              <a:t>April or June  (Spring)</a:t>
            </a:r>
          </a:p>
          <a:p>
            <a:pPr algn="ctr"/>
            <a:r>
              <a:rPr lang="en-US" dirty="0">
                <a:latin typeface="Times New Roman" panose="02020603050405020304" pitchFamily="18" charset="0"/>
                <a:cs typeface="Times New Roman" panose="02020603050405020304" pitchFamily="18" charset="0"/>
              </a:rPr>
              <a:t> </a:t>
            </a:r>
            <a:r>
              <a:rPr lang="en-US" i="0" dirty="0">
                <a:latin typeface="Times New Roman" panose="02020603050405020304" pitchFamily="18" charset="0"/>
                <a:cs typeface="Times New Roman" panose="02020603050405020304" pitchFamily="18" charset="0"/>
              </a:rPr>
              <a:t>Assembly #1429 Rt. Rev. Msgr. Patrick M. Cushnahan (Ogden)</a:t>
            </a:r>
          </a:p>
          <a:p>
            <a:endParaRPr lang="en-US" dirty="0"/>
          </a:p>
          <a:p>
            <a:endParaRPr lang="en-US" dirty="0"/>
          </a:p>
        </p:txBody>
      </p:sp>
    </p:spTree>
    <p:extLst>
      <p:ext uri="{BB962C8B-B14F-4D97-AF65-F5344CB8AC3E}">
        <p14:creationId xmlns:p14="http://schemas.microsoft.com/office/powerpoint/2010/main" val="2984500612"/>
      </p:ext>
    </p:extLst>
  </p:cSld>
  <p:clrMapOvr>
    <a:masterClrMapping/>
  </p:clrMapOvr>
  <p:transition spd="med">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177"/>
            <a:ext cx="8458200" cy="912223"/>
          </a:xfrm>
        </p:spPr>
        <p:txBody>
          <a:bodyPr/>
          <a:lstStyle/>
          <a:p>
            <a:r>
              <a:rPr lang="en-US" sz="6600" b="1" dirty="0">
                <a:latin typeface="Times New Roman" panose="02020603050405020304" pitchFamily="18" charset="0"/>
                <a:cs typeface="Times New Roman" panose="02020603050405020304" pitchFamily="18" charset="0"/>
              </a:rPr>
              <a:t>4 District Projects </a:t>
            </a:r>
          </a:p>
        </p:txBody>
      </p:sp>
      <p:pic>
        <p:nvPicPr>
          <p:cNvPr id="7" name="Content Placeholder 3" descr="apscnp.jpg"/>
          <p:cNvPicPr>
            <a:picLocks noChangeAspect="1"/>
          </p:cNvPicPr>
          <p:nvPr/>
        </p:nvPicPr>
        <p:blipFill>
          <a:blip r:embed="rId2" cstate="print">
            <a:extLst>
              <a:ext uri="{28A0092B-C50C-407E-A947-70E740481C1C}">
                <a14:useLocalDpi xmlns:a14="http://schemas.microsoft.com/office/drawing/2010/main" val="0"/>
              </a:ext>
            </a:extLst>
          </a:blip>
          <a:srcRect l="2302" r="2302"/>
          <a:stretch>
            <a:fillRect/>
          </a:stretch>
        </p:blipFill>
        <p:spPr bwMode="auto">
          <a:xfrm>
            <a:off x="990600" y="899160"/>
            <a:ext cx="3449714" cy="189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828800" y="1991380"/>
            <a:ext cx="3429000"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www.apscnp.org</a:t>
            </a:r>
            <a:endParaRPr lang="en-US" sz="2800" dirty="0">
              <a:latin typeface="Times New Roman" panose="02020603050405020304" pitchFamily="18" charset="0"/>
              <a:cs typeface="Times New Roman" panose="02020603050405020304" pitchFamily="18" charset="0"/>
            </a:endParaRPr>
          </a:p>
        </p:txBody>
      </p:sp>
      <p:pic>
        <p:nvPicPr>
          <p:cNvPr id="1026" name="Picture 2" descr="C:\Users\Frank\Documents\KofC\New Programs\Socks for Vets\14670591_1633122473652858_608345879647689982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274" y="1004887"/>
            <a:ext cx="3178376" cy="2576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1125" y="3733800"/>
            <a:ext cx="267652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tuffed animals dri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200400"/>
            <a:ext cx="2857500" cy="2286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86400" y="3733800"/>
            <a:ext cx="2971800" cy="461665"/>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Faithful Navigators</a:t>
            </a:r>
          </a:p>
        </p:txBody>
      </p:sp>
    </p:spTree>
    <p:extLst>
      <p:ext uri="{BB962C8B-B14F-4D97-AF65-F5344CB8AC3E}">
        <p14:creationId xmlns:p14="http://schemas.microsoft.com/office/powerpoint/2010/main" val="1697192783"/>
      </p:ext>
    </p:extLst>
  </p:cSld>
  <p:clrMapOvr>
    <a:masterClrMapping/>
  </p:clrMapOvr>
  <p:transition spd="med">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7543800" cy="1219200"/>
          </a:xfrm>
        </p:spPr>
        <p:txBody>
          <a:bodyPr/>
          <a:lstStyle/>
          <a:p>
            <a:r>
              <a:rPr lang="en-US" sz="6000" i="0" dirty="0">
                <a:latin typeface="Times New Roman" panose="02020603050405020304" pitchFamily="18" charset="0"/>
                <a:cs typeface="Times New Roman" panose="02020603050405020304" pitchFamily="18" charset="0"/>
              </a:rPr>
              <a:t>March 29th, 2020</a:t>
            </a:r>
            <a:endParaRPr lang="en-US" sz="6000"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quarter" idx="11"/>
          </p:nvPr>
        </p:nvSpPr>
        <p:spPr>
          <a:xfrm>
            <a:off x="990600" y="1219200"/>
            <a:ext cx="7924800" cy="4114800"/>
          </a:xfrm>
        </p:spPr>
        <p:txBody>
          <a:bodyPr/>
          <a:lstStyle/>
          <a:p>
            <a:pPr algn="ctr"/>
            <a:r>
              <a:rPr lang="en-US" sz="5400" dirty="0">
                <a:latin typeface="Algerian" panose="04020705040A02060702" pitchFamily="82" charset="0"/>
                <a:cs typeface="Times New Roman" panose="02020603050405020304" pitchFamily="18" charset="0"/>
              </a:rPr>
              <a:t>Founders Day Dinner </a:t>
            </a:r>
          </a:p>
          <a:p>
            <a:pPr algn="ctr"/>
            <a:r>
              <a:rPr lang="en-US" sz="4400" dirty="0">
                <a:latin typeface="Times New Roman" panose="02020603050405020304" pitchFamily="18" charset="0"/>
                <a:cs typeface="Times New Roman" panose="02020603050405020304" pitchFamily="18" charset="0"/>
              </a:rPr>
              <a:t>Hosted by:</a:t>
            </a:r>
          </a:p>
          <a:p>
            <a:pPr algn="ctr"/>
            <a:r>
              <a:rPr lang="en-US" sz="4400" dirty="0">
                <a:latin typeface="Times New Roman" panose="02020603050405020304" pitchFamily="18" charset="0"/>
                <a:cs typeface="Times New Roman" panose="02020603050405020304" pitchFamily="18" charset="0"/>
              </a:rPr>
              <a:t>Assemblies 1144 and 2577</a:t>
            </a:r>
          </a:p>
          <a:p>
            <a:pPr algn="ctr"/>
            <a:r>
              <a:rPr lang="en-US" sz="4400" dirty="0">
                <a:latin typeface="Times New Roman" panose="02020603050405020304" pitchFamily="18" charset="0"/>
                <a:cs typeface="Times New Roman" panose="02020603050405020304" pitchFamily="18" charset="0"/>
              </a:rPr>
              <a:t>Location &amp; Times </a:t>
            </a:r>
          </a:p>
          <a:p>
            <a:pPr algn="ctr"/>
            <a:r>
              <a:rPr lang="en-US" sz="4400" dirty="0">
                <a:latin typeface="Times New Roman" panose="02020603050405020304" pitchFamily="18" charset="0"/>
                <a:cs typeface="Times New Roman" panose="02020603050405020304" pitchFamily="18" charset="0"/>
              </a:rPr>
              <a:t>OBD</a:t>
            </a:r>
          </a:p>
        </p:txBody>
      </p:sp>
      <p:pic>
        <p:nvPicPr>
          <p:cNvPr id="2050" name="Picture 2" descr="Image result for kofc founders 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2402" y="3667124"/>
            <a:ext cx="1674898" cy="2124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537521"/>
      </p:ext>
    </p:extLst>
  </p:cSld>
  <p:clrMapOvr>
    <a:masterClrMapping/>
  </p:clrMapOvr>
  <p:transition spd="med">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51TUl72O7lL.jpg"/>
          <p:cNvPicPr>
            <a:picLocks noChangeAspect="1"/>
          </p:cNvPicPr>
          <p:nvPr/>
        </p:nvPicPr>
        <p:blipFill>
          <a:blip r:embed="rId2">
            <a:extLst>
              <a:ext uri="{28A0092B-C50C-407E-A947-70E740481C1C}">
                <a14:useLocalDpi xmlns:a14="http://schemas.microsoft.com/office/drawing/2010/main" val="0"/>
              </a:ext>
            </a:extLst>
          </a:blip>
          <a:srcRect l="-33944" r="-33944"/>
          <a:stretch>
            <a:fillRect/>
          </a:stretch>
        </p:blipFill>
        <p:spPr bwMode="auto">
          <a:xfrm>
            <a:off x="1524000" y="762000"/>
            <a:ext cx="6985000" cy="428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553487"/>
      </p:ext>
    </p:extLst>
  </p:cSld>
  <p:clrMapOvr>
    <a:masterClrMapping/>
  </p:clrMapOvr>
  <p:transition spd="med">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3" name="Text Placeholder 2">
            <a:extLst>
              <a:ext uri="{FF2B5EF4-FFF2-40B4-BE49-F238E27FC236}">
                <a16:creationId xmlns:a16="http://schemas.microsoft.com/office/drawing/2014/main" id="{AB19243A-063D-42FE-9FA5-EA120A020CAB}"/>
              </a:ext>
            </a:extLst>
          </p:cNvPr>
          <p:cNvSpPr>
            <a:spLocks noGrp="1"/>
          </p:cNvSpPr>
          <p:nvPr>
            <p:ph type="body" sz="quarter" idx="11"/>
          </p:nvPr>
        </p:nvSpPr>
        <p:spPr/>
        <p:txBody>
          <a:bodyPr/>
          <a:lstStyle/>
          <a:p>
            <a:r>
              <a:rPr lang="en-US" b="1" i="0" dirty="0"/>
              <a:t>Ryan Graveley</a:t>
            </a:r>
            <a:br>
              <a:rPr lang="en-US" i="0" dirty="0"/>
            </a:br>
            <a:r>
              <a:rPr lang="en-US" dirty="0"/>
              <a:t>Knights of Columbus </a:t>
            </a:r>
            <a:br>
              <a:rPr lang="en-US" dirty="0"/>
            </a:br>
            <a:r>
              <a:rPr lang="en-US" dirty="0"/>
              <a:t>Utah State Warden</a:t>
            </a:r>
            <a:br>
              <a:rPr lang="en-US" dirty="0"/>
            </a:br>
            <a:r>
              <a:rPr lang="en-US" b="1" dirty="0">
                <a:solidFill>
                  <a:srgbClr val="FFFF00"/>
                </a:solidFill>
              </a:rPr>
              <a:t>State Program Director</a:t>
            </a:r>
          </a:p>
        </p:txBody>
      </p:sp>
      <p:pic>
        <p:nvPicPr>
          <p:cNvPr id="5" name="Google Shape;636;p73">
            <a:extLst>
              <a:ext uri="{FF2B5EF4-FFF2-40B4-BE49-F238E27FC236}">
                <a16:creationId xmlns:a16="http://schemas.microsoft.com/office/drawing/2014/main" id="{4E3566E9-E267-4127-B7F4-AFC06DFF1A2A}"/>
              </a:ext>
            </a:extLst>
          </p:cNvPr>
          <p:cNvPicPr preferRelativeResize="0"/>
          <p:nvPr/>
        </p:nvPicPr>
        <p:blipFill rotWithShape="1">
          <a:blip r:embed="rId3">
            <a:alphaModFix/>
          </a:blip>
          <a:srcRect/>
          <a:stretch/>
        </p:blipFill>
        <p:spPr>
          <a:xfrm>
            <a:off x="1447800" y="1782339"/>
            <a:ext cx="2971800" cy="3598122"/>
          </a:xfrm>
          <a:prstGeom prst="rect">
            <a:avLst/>
          </a:prstGeom>
          <a:noFill/>
          <a:ln>
            <a:noFill/>
          </a:ln>
        </p:spPr>
      </p:pic>
      <p:sp>
        <p:nvSpPr>
          <p:cNvPr id="4" name="Title 3">
            <a:extLst>
              <a:ext uri="{FF2B5EF4-FFF2-40B4-BE49-F238E27FC236}">
                <a16:creationId xmlns:a16="http://schemas.microsoft.com/office/drawing/2014/main" id="{A2B5A172-C5A7-4EBC-A9D4-6FCD633C8FC7}"/>
              </a:ext>
            </a:extLst>
          </p:cNvPr>
          <p:cNvSpPr>
            <a:spLocks noGrp="1"/>
          </p:cNvSpPr>
          <p:nvPr>
            <p:ph type="title"/>
          </p:nvPr>
        </p:nvSpPr>
        <p:spPr/>
        <p:txBody>
          <a:bodyPr/>
          <a:lstStyle/>
          <a:p>
            <a:r>
              <a:rPr lang="en-US" dirty="0"/>
              <a:t>“Faith in Action”</a:t>
            </a:r>
            <a:br>
              <a:rPr lang="en-US" dirty="0"/>
            </a:br>
            <a:r>
              <a:rPr lang="en-US" dirty="0"/>
              <a:t>Program Model</a:t>
            </a:r>
          </a:p>
        </p:txBody>
      </p:sp>
    </p:spTree>
    <p:extLst>
      <p:ext uri="{BB962C8B-B14F-4D97-AF65-F5344CB8AC3E}">
        <p14:creationId xmlns:p14="http://schemas.microsoft.com/office/powerpoint/2010/main" val="3550654057"/>
      </p:ext>
    </p:extLst>
  </p:cSld>
  <p:clrMapOvr>
    <a:masterClrMapping/>
  </p:clrMapOvr>
  <p:transition spd="med">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7"/>
          <p:cNvSpPr txBox="1">
            <a:spLocks noGrp="1"/>
          </p:cNvSpPr>
          <p:nvPr>
            <p:ph type="ctrTitle"/>
          </p:nvPr>
        </p:nvSpPr>
        <p:spPr>
          <a:xfrm>
            <a:off x="990600" y="228601"/>
            <a:ext cx="7772400" cy="838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Faith in Action</a:t>
            </a:r>
            <a:endParaRPr dirty="0"/>
          </a:p>
        </p:txBody>
      </p:sp>
      <p:sp>
        <p:nvSpPr>
          <p:cNvPr id="161" name="Google Shape;161;p17"/>
          <p:cNvSpPr txBox="1">
            <a:spLocks noGrp="1"/>
          </p:cNvSpPr>
          <p:nvPr>
            <p:ph type="subTitle" idx="1"/>
          </p:nvPr>
        </p:nvSpPr>
        <p:spPr>
          <a:xfrm>
            <a:off x="990600" y="1371600"/>
            <a:ext cx="7772400" cy="3733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3200"/>
              <a:buFont typeface="Arial"/>
              <a:buNone/>
            </a:pPr>
            <a:r>
              <a:rPr lang="en-US" dirty="0"/>
              <a:t>New Program Categories</a:t>
            </a:r>
            <a:endParaRPr dirty="0"/>
          </a:p>
          <a:p>
            <a:pPr marL="457200" lvl="0" indent="-457200" algn="l" rtl="0">
              <a:spcBef>
                <a:spcPts val="640"/>
              </a:spcBef>
              <a:spcAft>
                <a:spcPts val="0"/>
              </a:spcAft>
              <a:buClr>
                <a:schemeClr val="lt1"/>
              </a:buClr>
              <a:buSzPts val="3200"/>
              <a:buFont typeface="Arial"/>
              <a:buChar char="•"/>
            </a:pPr>
            <a:r>
              <a:rPr lang="en-US" sz="3000" dirty="0"/>
              <a:t>Faith -</a:t>
            </a:r>
            <a:r>
              <a:rPr lang="en-US" dirty="0"/>
              <a:t> </a:t>
            </a:r>
            <a:r>
              <a:rPr lang="en-US" sz="1800" dirty="0"/>
              <a:t>Spiritual Reflection, Holy Hour, Sacramental Gifts.</a:t>
            </a:r>
            <a:endParaRPr sz="1800" dirty="0"/>
          </a:p>
          <a:p>
            <a:pPr marL="457200" lvl="0" indent="-457200" algn="l" rtl="0">
              <a:spcBef>
                <a:spcPts val="640"/>
              </a:spcBef>
              <a:spcAft>
                <a:spcPts val="0"/>
              </a:spcAft>
              <a:buClr>
                <a:schemeClr val="lt1"/>
              </a:buClr>
              <a:buSzPts val="3200"/>
              <a:buFont typeface="Arial"/>
              <a:buChar char="•"/>
            </a:pPr>
            <a:r>
              <a:rPr lang="en-US" sz="3000" dirty="0"/>
              <a:t>Family -</a:t>
            </a:r>
            <a:r>
              <a:rPr lang="en-US" dirty="0"/>
              <a:t> </a:t>
            </a:r>
            <a:r>
              <a:rPr lang="en-US" sz="1800" dirty="0"/>
              <a:t>Family Prayer Night, Good Friday Family Promotion.</a:t>
            </a:r>
            <a:endParaRPr sz="1800" dirty="0"/>
          </a:p>
          <a:p>
            <a:pPr marL="457200" lvl="0" indent="-457200" algn="l" rtl="0">
              <a:spcBef>
                <a:spcPts val="640"/>
              </a:spcBef>
              <a:spcAft>
                <a:spcPts val="0"/>
              </a:spcAft>
              <a:buSzPts val="3200"/>
              <a:buChar char="•"/>
            </a:pPr>
            <a:r>
              <a:rPr lang="en-US" sz="3000" dirty="0"/>
              <a:t>Community -</a:t>
            </a:r>
            <a:r>
              <a:rPr lang="en-US" dirty="0"/>
              <a:t> </a:t>
            </a:r>
            <a:r>
              <a:rPr lang="en-US" sz="1800" dirty="0"/>
              <a:t>Helping Hands.</a:t>
            </a:r>
            <a:endParaRPr sz="1800" dirty="0"/>
          </a:p>
          <a:p>
            <a:pPr marL="457200" lvl="0" indent="-457200" algn="l" rtl="0">
              <a:spcBef>
                <a:spcPts val="640"/>
              </a:spcBef>
              <a:spcAft>
                <a:spcPts val="0"/>
              </a:spcAft>
              <a:buSzPts val="3200"/>
              <a:buChar char="•"/>
            </a:pPr>
            <a:r>
              <a:rPr lang="en-US" sz="3000" dirty="0"/>
              <a:t>Life -</a:t>
            </a:r>
            <a:r>
              <a:rPr lang="en-US" dirty="0"/>
              <a:t> </a:t>
            </a:r>
            <a:r>
              <a:rPr lang="en-US" sz="1800" dirty="0"/>
              <a:t>Mass for People with Special Needs, Pregnancy Center Support, Novena for Life.</a:t>
            </a:r>
            <a:endParaRPr sz="1800" dirty="0"/>
          </a:p>
          <a:p>
            <a:pPr marL="0" lvl="0" indent="0" algn="l" rtl="0">
              <a:spcBef>
                <a:spcPts val="640"/>
              </a:spcBef>
              <a:spcAft>
                <a:spcPts val="0"/>
              </a:spcAft>
              <a:buClr>
                <a:schemeClr val="lt1"/>
              </a:buClr>
              <a:buSzPts val="3200"/>
              <a:buFont typeface="Arial"/>
              <a:buNone/>
            </a:pPr>
            <a:endParaRPr dirty="0"/>
          </a:p>
          <a:p>
            <a:pPr marL="457200" lvl="0" indent="-254000" algn="l" rtl="0">
              <a:spcBef>
                <a:spcPts val="640"/>
              </a:spcBef>
              <a:spcAft>
                <a:spcPts val="0"/>
              </a:spcAft>
              <a:buClr>
                <a:schemeClr val="lt1"/>
              </a:buClr>
              <a:buSzPts val="3200"/>
              <a:buFont typeface="Arial"/>
              <a:buNone/>
            </a:pPr>
            <a:endParaRPr sz="3200" dirty="0"/>
          </a:p>
          <a:p>
            <a:pPr marL="0" lvl="0" indent="0" algn="l" rtl="0">
              <a:spcBef>
                <a:spcPts val="640"/>
              </a:spcBef>
              <a:spcAft>
                <a:spcPts val="0"/>
              </a:spcAft>
              <a:buClr>
                <a:schemeClr val="lt1"/>
              </a:buClr>
              <a:buSzPts val="3200"/>
              <a:buFont typeface="Arial"/>
              <a:buNone/>
            </a:pPr>
            <a:endParaRPr dirty="0"/>
          </a:p>
        </p:txBody>
      </p:sp>
    </p:spTree>
  </p:cSld>
  <p:clrMapOvr>
    <a:masterClrMapping/>
  </p:clrMapOvr>
  <p:transition spd="med">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8"/>
          <p:cNvSpPr txBox="1">
            <a:spLocks noGrp="1"/>
          </p:cNvSpPr>
          <p:nvPr>
            <p:ph type="ctrTitle"/>
          </p:nvPr>
        </p:nvSpPr>
        <p:spPr>
          <a:xfrm>
            <a:off x="990600" y="228601"/>
            <a:ext cx="7772400" cy="838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Faith in Action</a:t>
            </a:r>
            <a:endParaRPr dirty="0"/>
          </a:p>
        </p:txBody>
      </p:sp>
      <p:sp>
        <p:nvSpPr>
          <p:cNvPr id="171" name="Google Shape;171;p18"/>
          <p:cNvSpPr txBox="1">
            <a:spLocks noGrp="1"/>
          </p:cNvSpPr>
          <p:nvPr>
            <p:ph type="subTitle" idx="1"/>
          </p:nvPr>
        </p:nvSpPr>
        <p:spPr>
          <a:xfrm>
            <a:off x="990600" y="1371600"/>
            <a:ext cx="7772400" cy="3733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3200"/>
              <a:buFont typeface="Arial"/>
              <a:buNone/>
            </a:pPr>
            <a:r>
              <a:rPr lang="en-US" dirty="0"/>
              <a:t>Required Programs</a:t>
            </a:r>
            <a:endParaRPr dirty="0"/>
          </a:p>
          <a:p>
            <a:pPr marL="457200" lvl="0" indent="-457200" algn="l" rtl="0">
              <a:spcBef>
                <a:spcPts val="640"/>
              </a:spcBef>
              <a:spcAft>
                <a:spcPts val="0"/>
              </a:spcAft>
              <a:buClr>
                <a:schemeClr val="lt1"/>
              </a:buClr>
              <a:buSzPts val="3200"/>
              <a:buFont typeface="Arial"/>
              <a:buChar char="•"/>
            </a:pPr>
            <a:r>
              <a:rPr lang="en-US" dirty="0"/>
              <a:t>Faith - Spiritual Reflection</a:t>
            </a:r>
            <a:endParaRPr dirty="0"/>
          </a:p>
          <a:p>
            <a:pPr marL="457200" lvl="0" indent="-457200" algn="l" rtl="0">
              <a:spcBef>
                <a:spcPts val="640"/>
              </a:spcBef>
              <a:spcAft>
                <a:spcPts val="0"/>
              </a:spcAft>
              <a:buClr>
                <a:schemeClr val="lt1"/>
              </a:buClr>
              <a:buSzPts val="3200"/>
              <a:buFont typeface="Arial"/>
              <a:buChar char="•"/>
            </a:pPr>
            <a:r>
              <a:rPr lang="en-US" dirty="0"/>
              <a:t>Family - Consecration to the Holy Family</a:t>
            </a:r>
            <a:endParaRPr dirty="0"/>
          </a:p>
          <a:p>
            <a:pPr marL="457200" lvl="0" indent="-457200" algn="l" rtl="0">
              <a:spcBef>
                <a:spcPts val="640"/>
              </a:spcBef>
              <a:spcAft>
                <a:spcPts val="0"/>
              </a:spcAft>
              <a:buSzPts val="3200"/>
              <a:buChar char="•"/>
            </a:pPr>
            <a:r>
              <a:rPr lang="en-US" dirty="0"/>
              <a:t>Community - Helping Hands</a:t>
            </a:r>
            <a:endParaRPr dirty="0"/>
          </a:p>
          <a:p>
            <a:pPr marL="457200" lvl="0" indent="-457200" algn="l" rtl="0">
              <a:spcBef>
                <a:spcPts val="640"/>
              </a:spcBef>
              <a:spcAft>
                <a:spcPts val="0"/>
              </a:spcAft>
              <a:buSzPts val="3200"/>
              <a:buChar char="•"/>
            </a:pPr>
            <a:r>
              <a:rPr lang="en-US" dirty="0"/>
              <a:t>Live - Novena for Life</a:t>
            </a:r>
            <a:endParaRPr dirty="0"/>
          </a:p>
          <a:p>
            <a:pPr marL="0" lvl="0" indent="0" algn="l" rtl="0">
              <a:spcBef>
                <a:spcPts val="640"/>
              </a:spcBef>
              <a:spcAft>
                <a:spcPts val="0"/>
              </a:spcAft>
              <a:buClr>
                <a:schemeClr val="lt1"/>
              </a:buClr>
              <a:buSzPts val="3200"/>
              <a:buFont typeface="Arial"/>
              <a:buNone/>
            </a:pPr>
            <a:endParaRPr dirty="0"/>
          </a:p>
          <a:p>
            <a:pPr marL="457200" lvl="0" indent="-254000" algn="l" rtl="0">
              <a:spcBef>
                <a:spcPts val="640"/>
              </a:spcBef>
              <a:spcAft>
                <a:spcPts val="0"/>
              </a:spcAft>
              <a:buClr>
                <a:schemeClr val="lt1"/>
              </a:buClr>
              <a:buSzPts val="3200"/>
              <a:buFont typeface="Arial"/>
              <a:buNone/>
            </a:pPr>
            <a:endParaRPr sz="3200" dirty="0"/>
          </a:p>
          <a:p>
            <a:pPr marL="0" lvl="0" indent="0" algn="l" rtl="0">
              <a:spcBef>
                <a:spcPts val="640"/>
              </a:spcBef>
              <a:spcAft>
                <a:spcPts val="0"/>
              </a:spcAft>
              <a:buClr>
                <a:schemeClr val="lt1"/>
              </a:buClr>
              <a:buSzPts val="3200"/>
              <a:buFont typeface="Arial"/>
              <a:buNone/>
            </a:pPr>
            <a:endParaRPr dirty="0"/>
          </a:p>
        </p:txBody>
      </p:sp>
    </p:spTree>
  </p:cSld>
  <p:clrMapOvr>
    <a:masterClrMapping/>
  </p:clrMapOvr>
  <p:transition spd="med">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9"/>
          <p:cNvSpPr txBox="1">
            <a:spLocks noGrp="1"/>
          </p:cNvSpPr>
          <p:nvPr>
            <p:ph type="ctrTitle"/>
          </p:nvPr>
        </p:nvSpPr>
        <p:spPr>
          <a:xfrm>
            <a:off x="990600" y="228601"/>
            <a:ext cx="7772400" cy="838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Faith in Action</a:t>
            </a:r>
            <a:endParaRPr dirty="0"/>
          </a:p>
        </p:txBody>
      </p:sp>
      <p:sp>
        <p:nvSpPr>
          <p:cNvPr id="181" name="Google Shape;181;p19"/>
          <p:cNvSpPr txBox="1">
            <a:spLocks noGrp="1"/>
          </p:cNvSpPr>
          <p:nvPr>
            <p:ph type="subTitle" idx="1"/>
          </p:nvPr>
        </p:nvSpPr>
        <p:spPr>
          <a:xfrm>
            <a:off x="990600" y="1371600"/>
            <a:ext cx="7772400" cy="3733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3200"/>
              <a:buFont typeface="Arial"/>
              <a:buNone/>
            </a:pPr>
            <a:r>
              <a:rPr lang="en-US" dirty="0"/>
              <a:t>Columbian Award</a:t>
            </a:r>
            <a:endParaRPr dirty="0"/>
          </a:p>
          <a:p>
            <a:pPr marL="457200" lvl="0" indent="-444500" algn="l" rtl="0">
              <a:spcBef>
                <a:spcPts val="640"/>
              </a:spcBef>
              <a:spcAft>
                <a:spcPts val="0"/>
              </a:spcAft>
              <a:buClr>
                <a:schemeClr val="lt1"/>
              </a:buClr>
              <a:buSzPts val="3000"/>
              <a:buFont typeface="Arial"/>
              <a:buChar char="•"/>
            </a:pPr>
            <a:r>
              <a:rPr lang="en-US" sz="3000" dirty="0"/>
              <a:t>Conduct at least four major programs in each of the Faith in Action Categories.</a:t>
            </a:r>
            <a:endParaRPr sz="3000" dirty="0"/>
          </a:p>
          <a:p>
            <a:pPr marL="457200" lvl="0" indent="-444500" algn="l" rtl="0">
              <a:spcBef>
                <a:spcPts val="640"/>
              </a:spcBef>
              <a:spcAft>
                <a:spcPts val="0"/>
              </a:spcAft>
              <a:buClr>
                <a:schemeClr val="lt1"/>
              </a:buClr>
              <a:buSzPts val="3000"/>
              <a:buFont typeface="Arial"/>
              <a:buChar char="•"/>
            </a:pPr>
            <a:r>
              <a:rPr lang="en-US" sz="3000" dirty="0"/>
              <a:t>Complete the Columbian Award Application (SP7) by June 30</a:t>
            </a:r>
            <a:endParaRPr sz="3000" dirty="0"/>
          </a:p>
          <a:p>
            <a:pPr marL="457200" lvl="0" indent="-444500" algn="l" rtl="0">
              <a:spcBef>
                <a:spcPts val="640"/>
              </a:spcBef>
              <a:spcAft>
                <a:spcPts val="0"/>
              </a:spcAft>
              <a:buSzPts val="3000"/>
              <a:buChar char="•"/>
            </a:pPr>
            <a:r>
              <a:rPr lang="en-US" sz="3000" dirty="0"/>
              <a:t>Submit the Service Program Personnel Report (365) by August 1</a:t>
            </a:r>
            <a:endParaRPr sz="3000" dirty="0"/>
          </a:p>
          <a:p>
            <a:pPr marL="0" lvl="0" indent="0" algn="l" rtl="0">
              <a:spcBef>
                <a:spcPts val="640"/>
              </a:spcBef>
              <a:spcAft>
                <a:spcPts val="0"/>
              </a:spcAft>
              <a:buClr>
                <a:schemeClr val="lt1"/>
              </a:buClr>
              <a:buSzPts val="3200"/>
              <a:buFont typeface="Arial"/>
              <a:buNone/>
            </a:pPr>
            <a:endParaRPr sz="3000" dirty="0"/>
          </a:p>
          <a:p>
            <a:pPr marL="457200" lvl="0" indent="-254000" algn="l" rtl="0">
              <a:spcBef>
                <a:spcPts val="640"/>
              </a:spcBef>
              <a:spcAft>
                <a:spcPts val="0"/>
              </a:spcAft>
              <a:buClr>
                <a:schemeClr val="lt1"/>
              </a:buClr>
              <a:buSzPts val="3200"/>
              <a:buFont typeface="Arial"/>
              <a:buNone/>
            </a:pPr>
            <a:endParaRPr sz="3200" dirty="0"/>
          </a:p>
          <a:p>
            <a:pPr marL="0" lvl="0" indent="0" algn="l" rtl="0">
              <a:spcBef>
                <a:spcPts val="640"/>
              </a:spcBef>
              <a:spcAft>
                <a:spcPts val="0"/>
              </a:spcAft>
              <a:buClr>
                <a:schemeClr val="lt1"/>
              </a:buClr>
              <a:buSzPts val="3200"/>
              <a:buFont typeface="Arial"/>
              <a:buNone/>
            </a:pPr>
            <a:endParaRPr dirty="0"/>
          </a:p>
        </p:txBody>
      </p:sp>
    </p:spTree>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958604" cy="4800600"/>
          </a:xfrm>
        </p:spPr>
        <p:txBody>
          <a:bodyPr/>
          <a:lstStyle/>
          <a:p>
            <a:r>
              <a:rPr lang="en-US" sz="4800" i="0" u="none" dirty="0"/>
              <a:t>Utah State Council</a:t>
            </a:r>
            <a:br>
              <a:rPr lang="en-US" sz="4800" i="0" u="none" dirty="0"/>
            </a:br>
            <a:r>
              <a:rPr lang="en-US" sz="4800" i="0" u="none" dirty="0"/>
              <a:t>Organization Meeting</a:t>
            </a:r>
            <a:br>
              <a:rPr lang="en-US" sz="4800" i="0" u="none" dirty="0"/>
            </a:br>
            <a:br>
              <a:rPr lang="en-US" sz="3600" i="0" dirty="0"/>
            </a:br>
            <a:r>
              <a:rPr lang="en-US" b="1" i="0" u="none" dirty="0">
                <a:solidFill>
                  <a:srgbClr val="FFFF00"/>
                </a:solidFill>
              </a:rPr>
              <a:t>Rosary</a:t>
            </a:r>
            <a:br>
              <a:rPr lang="en-US" sz="3600" i="0" dirty="0"/>
            </a:br>
            <a:r>
              <a:rPr lang="en-US" sz="3600" i="0" u="none" dirty="0"/>
              <a:t>(here in the gym)</a:t>
            </a:r>
            <a:br>
              <a:rPr lang="en-US" sz="3600" i="0" u="none" dirty="0"/>
            </a:br>
            <a:r>
              <a:rPr lang="en-US" sz="3600" i="0" u="none" dirty="0">
                <a:solidFill>
                  <a:srgbClr val="FFFF00"/>
                </a:solidFill>
              </a:rPr>
              <a:t>9:00 AM – 9:25 AM</a:t>
            </a:r>
          </a:p>
        </p:txBody>
      </p:sp>
    </p:spTree>
    <p:extLst>
      <p:ext uri="{BB962C8B-B14F-4D97-AF65-F5344CB8AC3E}">
        <p14:creationId xmlns:p14="http://schemas.microsoft.com/office/powerpoint/2010/main" val="711400823"/>
      </p:ext>
    </p:extLst>
  </p:cSld>
  <p:clrMapOvr>
    <a:masterClrMapping/>
  </p:clrMapOvr>
  <p:transition spd="med">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C558E3-98AF-449F-B968-8F8C5E6EF418}"/>
              </a:ext>
            </a:extLst>
          </p:cNvPr>
          <p:cNvSpPr>
            <a:spLocks noGrp="1"/>
          </p:cNvSpPr>
          <p:nvPr>
            <p:ph type="title"/>
          </p:nvPr>
        </p:nvSpPr>
        <p:spPr/>
        <p:txBody>
          <a:bodyPr/>
          <a:lstStyle/>
          <a:p>
            <a:r>
              <a:rPr lang="en-US" dirty="0"/>
              <a:t>KofC Utah State Insurance Policy</a:t>
            </a:r>
          </a:p>
        </p:txBody>
      </p:sp>
      <p:sp>
        <p:nvSpPr>
          <p:cNvPr id="6" name="Text Placeholder 5">
            <a:extLst>
              <a:ext uri="{FF2B5EF4-FFF2-40B4-BE49-F238E27FC236}">
                <a16:creationId xmlns:a16="http://schemas.microsoft.com/office/drawing/2014/main" id="{3BCB195B-3A75-47F3-AE86-9BDB6900575F}"/>
              </a:ext>
            </a:extLst>
          </p:cNvPr>
          <p:cNvSpPr>
            <a:spLocks noGrp="1"/>
          </p:cNvSpPr>
          <p:nvPr>
            <p:ph type="body" sz="quarter" idx="11"/>
          </p:nvPr>
        </p:nvSpPr>
        <p:spPr/>
        <p:txBody>
          <a:bodyPr/>
          <a:lstStyle/>
          <a:p>
            <a:r>
              <a:rPr lang="en-US" b="1" i="0" dirty="0"/>
              <a:t>William “Bill” Kelly</a:t>
            </a:r>
            <a:br>
              <a:rPr lang="en-US" b="1" i="0" dirty="0"/>
            </a:br>
            <a:r>
              <a:rPr lang="en-US" dirty="0"/>
              <a:t>Knights of Columbus </a:t>
            </a:r>
            <a:br>
              <a:rPr lang="en-US" dirty="0"/>
            </a:br>
            <a:r>
              <a:rPr lang="en-US" dirty="0"/>
              <a:t>Utah State Advocate</a:t>
            </a:r>
          </a:p>
        </p:txBody>
      </p:sp>
      <p:pic>
        <p:nvPicPr>
          <p:cNvPr id="5" name="Google Shape;487;p59">
            <a:extLst>
              <a:ext uri="{FF2B5EF4-FFF2-40B4-BE49-F238E27FC236}">
                <a16:creationId xmlns:a16="http://schemas.microsoft.com/office/drawing/2014/main" id="{2FD3913D-C6E3-42A0-A8D6-EBF2A9967470}"/>
              </a:ext>
            </a:extLst>
          </p:cNvPr>
          <p:cNvPicPr preferRelativeResize="0"/>
          <p:nvPr/>
        </p:nvPicPr>
        <p:blipFill rotWithShape="1">
          <a:blip r:embed="rId3">
            <a:alphaModFix/>
          </a:blip>
          <a:srcRect/>
          <a:stretch/>
        </p:blipFill>
        <p:spPr>
          <a:xfrm>
            <a:off x="1385972" y="1447799"/>
            <a:ext cx="3033628" cy="3962400"/>
          </a:xfrm>
          <a:prstGeom prst="rect">
            <a:avLst/>
          </a:prstGeom>
          <a:noFill/>
          <a:ln>
            <a:noFill/>
          </a:ln>
        </p:spPr>
      </p:pic>
    </p:spTree>
    <p:extLst>
      <p:ext uri="{BB962C8B-B14F-4D97-AF65-F5344CB8AC3E}">
        <p14:creationId xmlns:p14="http://schemas.microsoft.com/office/powerpoint/2010/main" val="636482454"/>
      </p:ext>
    </p:extLst>
  </p:cSld>
  <p:clrMapOvr>
    <a:masterClrMapping/>
  </p:clrMapOvr>
  <p:transition spd="med">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31BC-707E-49CC-B040-83BAE6159785}"/>
              </a:ext>
            </a:extLst>
          </p:cNvPr>
          <p:cNvSpPr>
            <a:spLocks noGrp="1"/>
          </p:cNvSpPr>
          <p:nvPr>
            <p:ph type="title"/>
          </p:nvPr>
        </p:nvSpPr>
        <p:spPr/>
        <p:txBody>
          <a:bodyPr/>
          <a:lstStyle/>
          <a:p>
            <a:r>
              <a:rPr lang="en-US" dirty="0"/>
              <a:t>Lunch Break</a:t>
            </a:r>
          </a:p>
        </p:txBody>
      </p:sp>
      <p:sp>
        <p:nvSpPr>
          <p:cNvPr id="3" name="Content Placeholder 2">
            <a:extLst>
              <a:ext uri="{FF2B5EF4-FFF2-40B4-BE49-F238E27FC236}">
                <a16:creationId xmlns:a16="http://schemas.microsoft.com/office/drawing/2014/main" id="{0F75AE8F-F8B5-47AC-9962-4FE1FFCD63AC}"/>
              </a:ext>
            </a:extLst>
          </p:cNvPr>
          <p:cNvSpPr>
            <a:spLocks noGrp="1"/>
          </p:cNvSpPr>
          <p:nvPr>
            <p:ph idx="1"/>
          </p:nvPr>
        </p:nvSpPr>
        <p:spPr/>
        <p:txBody>
          <a:bodyPr/>
          <a:lstStyle/>
          <a:p>
            <a:r>
              <a:rPr lang="en-US" sz="3200" dirty="0"/>
              <a:t>Scheduled Lunch Break</a:t>
            </a:r>
          </a:p>
          <a:p>
            <a:pPr marL="457200" lvl="1" indent="0">
              <a:buNone/>
            </a:pPr>
            <a:r>
              <a:rPr lang="en-US" sz="2800" dirty="0"/>
              <a:t>11:45 AM – 12:30 PM</a:t>
            </a:r>
          </a:p>
          <a:p>
            <a:pPr lvl="2"/>
            <a:r>
              <a:rPr lang="en-US" sz="2000" dirty="0"/>
              <a:t>Those who made reservations will receive food first.</a:t>
            </a:r>
          </a:p>
          <a:p>
            <a:pPr lvl="2"/>
            <a:r>
              <a:rPr lang="en-US" sz="2000" dirty="0"/>
              <a:t>Those without reservations will go last, as food permits.</a:t>
            </a:r>
          </a:p>
          <a:p>
            <a:pPr marL="914400" lvl="2" indent="0">
              <a:buNone/>
            </a:pPr>
            <a:endParaRPr lang="en-US" sz="2000" dirty="0"/>
          </a:p>
          <a:p>
            <a:pPr marL="0" indent="0" algn="ctr">
              <a:buNone/>
            </a:pPr>
            <a:r>
              <a:rPr lang="en-US" sz="2800" b="1" dirty="0">
                <a:solidFill>
                  <a:srgbClr val="FFFF00"/>
                </a:solidFill>
              </a:rPr>
              <a:t>Lunch is ready!</a:t>
            </a:r>
          </a:p>
        </p:txBody>
      </p:sp>
    </p:spTree>
    <p:extLst>
      <p:ext uri="{BB962C8B-B14F-4D97-AF65-F5344CB8AC3E}">
        <p14:creationId xmlns:p14="http://schemas.microsoft.com/office/powerpoint/2010/main" val="4091413392"/>
      </p:ext>
    </p:extLst>
  </p:cSld>
  <p:clrMapOvr>
    <a:masterClrMapping/>
  </p:clrMapOvr>
  <p:transition spd="med">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C558E3-98AF-449F-B968-8F8C5E6EF418}"/>
              </a:ext>
            </a:extLst>
          </p:cNvPr>
          <p:cNvSpPr>
            <a:spLocks noGrp="1"/>
          </p:cNvSpPr>
          <p:nvPr>
            <p:ph type="title"/>
          </p:nvPr>
        </p:nvSpPr>
        <p:spPr/>
        <p:txBody>
          <a:bodyPr/>
          <a:lstStyle/>
          <a:p>
            <a:r>
              <a:rPr lang="en-US" dirty="0"/>
              <a:t>Safe Environment</a:t>
            </a:r>
          </a:p>
        </p:txBody>
      </p:sp>
      <p:sp>
        <p:nvSpPr>
          <p:cNvPr id="6" name="Text Placeholder 5">
            <a:extLst>
              <a:ext uri="{FF2B5EF4-FFF2-40B4-BE49-F238E27FC236}">
                <a16:creationId xmlns:a16="http://schemas.microsoft.com/office/drawing/2014/main" id="{3BCB195B-3A75-47F3-AE86-9BDB6900575F}"/>
              </a:ext>
            </a:extLst>
          </p:cNvPr>
          <p:cNvSpPr>
            <a:spLocks noGrp="1"/>
          </p:cNvSpPr>
          <p:nvPr>
            <p:ph type="body" sz="quarter" idx="11"/>
          </p:nvPr>
        </p:nvSpPr>
        <p:spPr/>
        <p:txBody>
          <a:bodyPr/>
          <a:lstStyle/>
          <a:p>
            <a:r>
              <a:rPr lang="en-US" b="1" i="0" dirty="0"/>
              <a:t>William “Bill” Kelly</a:t>
            </a:r>
            <a:br>
              <a:rPr lang="en-US" b="1" i="0" dirty="0"/>
            </a:br>
            <a:r>
              <a:rPr lang="en-US" dirty="0"/>
              <a:t>Knights of Columbus </a:t>
            </a:r>
            <a:br>
              <a:rPr lang="en-US" dirty="0"/>
            </a:br>
            <a:r>
              <a:rPr lang="en-US" dirty="0"/>
              <a:t>Utah State Advocate</a:t>
            </a:r>
          </a:p>
        </p:txBody>
      </p:sp>
      <p:pic>
        <p:nvPicPr>
          <p:cNvPr id="5" name="Google Shape;487;p59">
            <a:extLst>
              <a:ext uri="{FF2B5EF4-FFF2-40B4-BE49-F238E27FC236}">
                <a16:creationId xmlns:a16="http://schemas.microsoft.com/office/drawing/2014/main" id="{2FD3913D-C6E3-42A0-A8D6-EBF2A9967470}"/>
              </a:ext>
            </a:extLst>
          </p:cNvPr>
          <p:cNvPicPr preferRelativeResize="0"/>
          <p:nvPr/>
        </p:nvPicPr>
        <p:blipFill rotWithShape="1">
          <a:blip r:embed="rId3">
            <a:alphaModFix/>
          </a:blip>
          <a:srcRect/>
          <a:stretch/>
        </p:blipFill>
        <p:spPr>
          <a:xfrm>
            <a:off x="1385972" y="1447799"/>
            <a:ext cx="3033628" cy="3962400"/>
          </a:xfrm>
          <a:prstGeom prst="rect">
            <a:avLst/>
          </a:prstGeom>
          <a:noFill/>
          <a:ln>
            <a:noFill/>
          </a:ln>
        </p:spPr>
      </p:pic>
    </p:spTree>
    <p:extLst>
      <p:ext uri="{BB962C8B-B14F-4D97-AF65-F5344CB8AC3E}">
        <p14:creationId xmlns:p14="http://schemas.microsoft.com/office/powerpoint/2010/main" val="3350066612"/>
      </p:ext>
    </p:extLst>
  </p:cSld>
  <p:clrMapOvr>
    <a:masterClrMapping/>
  </p:clrMapOvr>
  <p:transition spd="med">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491FD-0AB4-4018-B8CC-8AE23815FE33}"/>
              </a:ext>
            </a:extLst>
          </p:cNvPr>
          <p:cNvSpPr>
            <a:spLocks noGrp="1"/>
          </p:cNvSpPr>
          <p:nvPr>
            <p:ph type="title"/>
          </p:nvPr>
        </p:nvSpPr>
        <p:spPr/>
        <p:txBody>
          <a:bodyPr/>
          <a:lstStyle/>
          <a:p>
            <a:r>
              <a:rPr lang="en-US" sz="6600" i="0" dirty="0">
                <a:latin typeface="Times" panose="02020603050405020304" pitchFamily="18" charset="0"/>
                <a:cs typeface="Times" panose="02020603050405020304" pitchFamily="18" charset="0"/>
              </a:rPr>
              <a:t>Requirements</a:t>
            </a:r>
            <a:endParaRPr lang="en-US" sz="6600" dirty="0"/>
          </a:p>
        </p:txBody>
      </p:sp>
      <p:sp>
        <p:nvSpPr>
          <p:cNvPr id="3" name="Content Placeholder 2">
            <a:extLst>
              <a:ext uri="{FF2B5EF4-FFF2-40B4-BE49-F238E27FC236}">
                <a16:creationId xmlns:a16="http://schemas.microsoft.com/office/drawing/2014/main" id="{E46A246E-2BE9-477C-8629-67C826E8C2A5}"/>
              </a:ext>
            </a:extLst>
          </p:cNvPr>
          <p:cNvSpPr>
            <a:spLocks noGrp="1"/>
          </p:cNvSpPr>
          <p:nvPr>
            <p:ph idx="1"/>
          </p:nvPr>
        </p:nvSpPr>
        <p:spPr/>
        <p:txBody>
          <a:bodyPr/>
          <a:lstStyle/>
          <a:p>
            <a:r>
              <a:rPr lang="en-US" sz="4000" dirty="0">
                <a:latin typeface="Times" panose="02020603050405020304" pitchFamily="18" charset="0"/>
                <a:cs typeface="Times" panose="02020603050405020304" pitchFamily="18" charset="0"/>
              </a:rPr>
              <a:t>Based on position</a:t>
            </a:r>
          </a:p>
          <a:p>
            <a:r>
              <a:rPr lang="en-US" sz="4000" dirty="0">
                <a:latin typeface="Times" panose="02020603050405020304" pitchFamily="18" charset="0"/>
                <a:cs typeface="Times" panose="02020603050405020304" pitchFamily="18" charset="0"/>
              </a:rPr>
              <a:t>Reporting</a:t>
            </a:r>
          </a:p>
          <a:p>
            <a:r>
              <a:rPr lang="en-US" sz="4000" dirty="0">
                <a:latin typeface="Times" panose="02020603050405020304" pitchFamily="18" charset="0"/>
                <a:cs typeface="Times" panose="02020603050405020304" pitchFamily="18" charset="0"/>
              </a:rPr>
              <a:t>Training (Knights &amp; Diocese)</a:t>
            </a:r>
          </a:p>
          <a:p>
            <a:r>
              <a:rPr lang="en-US" sz="4000" dirty="0">
                <a:latin typeface="Times" panose="02020603050405020304" pitchFamily="18" charset="0"/>
                <a:cs typeface="Times" panose="02020603050405020304" pitchFamily="18" charset="0"/>
              </a:rPr>
              <a:t>Background Check</a:t>
            </a:r>
          </a:p>
          <a:p>
            <a:pPr marL="457200" lvl="1" indent="0">
              <a:buNone/>
            </a:pPr>
            <a:endParaRPr lang="en-US" dirty="0"/>
          </a:p>
        </p:txBody>
      </p:sp>
    </p:spTree>
    <p:extLst>
      <p:ext uri="{BB962C8B-B14F-4D97-AF65-F5344CB8AC3E}">
        <p14:creationId xmlns:p14="http://schemas.microsoft.com/office/powerpoint/2010/main" val="1704368533"/>
      </p:ext>
    </p:extLst>
  </p:cSld>
  <p:clrMapOvr>
    <a:masterClrMapping/>
  </p:clrMapOvr>
  <p:transition spd="med">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3E2307-54A1-4D4D-ADCD-0FFA266DDEE6}"/>
              </a:ext>
            </a:extLst>
          </p:cNvPr>
          <p:cNvSpPr>
            <a:spLocks noGrp="1"/>
          </p:cNvSpPr>
          <p:nvPr>
            <p:ph type="title"/>
          </p:nvPr>
        </p:nvSpPr>
        <p:spPr/>
        <p:txBody>
          <a:bodyPr/>
          <a:lstStyle/>
          <a:p>
            <a:r>
              <a:rPr lang="en-US" sz="6000" i="0" dirty="0">
                <a:latin typeface="Times" panose="02020603050405020304" pitchFamily="18" charset="0"/>
                <a:cs typeface="Times" panose="02020603050405020304" pitchFamily="18" charset="0"/>
              </a:rPr>
              <a:t>Reporting</a:t>
            </a:r>
            <a:endParaRPr lang="en-US" sz="6000" i="0" dirty="0"/>
          </a:p>
        </p:txBody>
      </p:sp>
      <p:sp>
        <p:nvSpPr>
          <p:cNvPr id="4" name="Content Placeholder 3">
            <a:extLst>
              <a:ext uri="{FF2B5EF4-FFF2-40B4-BE49-F238E27FC236}">
                <a16:creationId xmlns:a16="http://schemas.microsoft.com/office/drawing/2014/main" id="{030F0801-09D2-447A-B575-27F541A4FD8A}"/>
              </a:ext>
            </a:extLst>
          </p:cNvPr>
          <p:cNvSpPr>
            <a:spLocks noGrp="1"/>
          </p:cNvSpPr>
          <p:nvPr>
            <p:ph idx="1"/>
          </p:nvPr>
        </p:nvSpPr>
        <p:spPr>
          <a:xfrm>
            <a:off x="910389" y="1600200"/>
            <a:ext cx="8001000" cy="3200400"/>
          </a:xfrm>
        </p:spPr>
        <p:txBody>
          <a:bodyPr/>
          <a:lstStyle/>
          <a:p>
            <a:r>
              <a:rPr lang="en-US" sz="4400" dirty="0">
                <a:latin typeface="Times" panose="02020603050405020304" pitchFamily="18" charset="0"/>
                <a:cs typeface="Times" panose="02020603050405020304" pitchFamily="18" charset="0"/>
              </a:rPr>
              <a:t>All Knights are required to report any youth-related activity that looks suspicious to authorities to investigate</a:t>
            </a:r>
            <a:r>
              <a:rPr lang="en-US" sz="4400" dirty="0"/>
              <a:t>. </a:t>
            </a:r>
          </a:p>
        </p:txBody>
      </p:sp>
    </p:spTree>
    <p:extLst>
      <p:ext uri="{BB962C8B-B14F-4D97-AF65-F5344CB8AC3E}">
        <p14:creationId xmlns:p14="http://schemas.microsoft.com/office/powerpoint/2010/main" val="487123500"/>
      </p:ext>
    </p:extLst>
  </p:cSld>
  <p:clrMapOvr>
    <a:masterClrMapping/>
  </p:clrMapOvr>
  <p:transition spd="med">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78F6C-C4E6-42FB-950C-4F39FE4FE220}"/>
              </a:ext>
            </a:extLst>
          </p:cNvPr>
          <p:cNvSpPr>
            <a:spLocks noGrp="1"/>
          </p:cNvSpPr>
          <p:nvPr>
            <p:ph type="title"/>
          </p:nvPr>
        </p:nvSpPr>
        <p:spPr/>
        <p:txBody>
          <a:bodyPr/>
          <a:lstStyle/>
          <a:p>
            <a:r>
              <a:rPr lang="en-US" i="0" dirty="0">
                <a:latin typeface="Times" panose="02020603050405020304" pitchFamily="18" charset="0"/>
                <a:cs typeface="Times" panose="02020603050405020304" pitchFamily="18" charset="0"/>
              </a:rPr>
              <a:t>Training/Knights</a:t>
            </a:r>
            <a:endParaRPr lang="en-US" dirty="0"/>
          </a:p>
        </p:txBody>
      </p:sp>
      <p:sp>
        <p:nvSpPr>
          <p:cNvPr id="3" name="Content Placeholder 2">
            <a:extLst>
              <a:ext uri="{FF2B5EF4-FFF2-40B4-BE49-F238E27FC236}">
                <a16:creationId xmlns:a16="http://schemas.microsoft.com/office/drawing/2014/main" id="{3A5D4C15-4EF0-4D38-9F49-3F1CD2A471F6}"/>
              </a:ext>
            </a:extLst>
          </p:cNvPr>
          <p:cNvSpPr>
            <a:spLocks noGrp="1"/>
          </p:cNvSpPr>
          <p:nvPr>
            <p:ph idx="1"/>
          </p:nvPr>
        </p:nvSpPr>
        <p:spPr/>
        <p:txBody>
          <a:bodyPr/>
          <a:lstStyle/>
          <a:p>
            <a:r>
              <a:rPr lang="en-US" dirty="0">
                <a:latin typeface="Times" panose="02020603050405020304" pitchFamily="18" charset="0"/>
                <a:cs typeface="Times" panose="02020603050405020304" pitchFamily="18" charset="0"/>
              </a:rPr>
              <a:t>Knights training can be completed  online using Paesidium or via workbook self-study guides</a:t>
            </a:r>
          </a:p>
          <a:p>
            <a:r>
              <a:rPr lang="en-US" dirty="0">
                <a:solidFill>
                  <a:srgbClr val="FFFF00"/>
                </a:solidFill>
                <a:latin typeface="Times" panose="02020603050405020304" pitchFamily="18" charset="0"/>
                <a:cs typeface="Times" panose="02020603050405020304" pitchFamily="18" charset="0"/>
              </a:rPr>
              <a:t>https://armatus2.praesidiuminc.com/armatusUser/login</a:t>
            </a:r>
          </a:p>
          <a:p>
            <a:r>
              <a:rPr lang="en-US" dirty="0">
                <a:latin typeface="Times" panose="02020603050405020304" pitchFamily="18" charset="0"/>
                <a:cs typeface="Times" panose="02020603050405020304" pitchFamily="18" charset="0"/>
              </a:rPr>
              <a:t>Three modules</a:t>
            </a:r>
          </a:p>
          <a:p>
            <a:pPr lvl="1"/>
            <a:r>
              <a:rPr lang="en-US" dirty="0">
                <a:latin typeface="Times" panose="02020603050405020304" pitchFamily="18" charset="0"/>
                <a:cs typeface="Times" panose="02020603050405020304" pitchFamily="18" charset="0"/>
              </a:rPr>
              <a:t>Meet Sam</a:t>
            </a:r>
          </a:p>
          <a:p>
            <a:pPr lvl="1"/>
            <a:r>
              <a:rPr lang="en-US" dirty="0">
                <a:latin typeface="Times" panose="02020603050405020304" pitchFamily="18" charset="0"/>
                <a:cs typeface="Times" panose="02020603050405020304" pitchFamily="18" charset="0"/>
              </a:rPr>
              <a:t>Policies- K of C</a:t>
            </a:r>
          </a:p>
          <a:p>
            <a:pPr lvl="1"/>
            <a:r>
              <a:rPr lang="en-US" dirty="0">
                <a:latin typeface="Times" panose="02020603050405020304" pitchFamily="18" charset="0"/>
                <a:cs typeface="Times" panose="02020603050405020304" pitchFamily="18" charset="0"/>
              </a:rPr>
              <a:t>Duty to report </a:t>
            </a:r>
          </a:p>
          <a:p>
            <a:r>
              <a:rPr lang="en-US" dirty="0">
                <a:latin typeface="Times" panose="02020603050405020304" pitchFamily="18" charset="0"/>
                <a:cs typeface="Times" panose="02020603050405020304" pitchFamily="18" charset="0"/>
              </a:rPr>
              <a:t>Good for  3 years</a:t>
            </a:r>
          </a:p>
          <a:p>
            <a:endParaRPr lang="en-US" dirty="0"/>
          </a:p>
        </p:txBody>
      </p:sp>
    </p:spTree>
    <p:extLst>
      <p:ext uri="{BB962C8B-B14F-4D97-AF65-F5344CB8AC3E}">
        <p14:creationId xmlns:p14="http://schemas.microsoft.com/office/powerpoint/2010/main" val="1085586859"/>
      </p:ext>
    </p:extLst>
  </p:cSld>
  <p:clrMapOvr>
    <a:masterClrMapping/>
  </p:clrMapOvr>
  <p:transition spd="med">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C0CE71-95A1-4697-9F7A-E20D5EE1FC80}"/>
              </a:ext>
            </a:extLst>
          </p:cNvPr>
          <p:cNvSpPr>
            <a:spLocks noGrp="1"/>
          </p:cNvSpPr>
          <p:nvPr>
            <p:ph type="title"/>
          </p:nvPr>
        </p:nvSpPr>
        <p:spPr/>
        <p:txBody>
          <a:bodyPr/>
          <a:lstStyle/>
          <a:p>
            <a:r>
              <a:rPr lang="en-US" i="0" dirty="0">
                <a:latin typeface="Times" panose="02020603050405020304" pitchFamily="18" charset="0"/>
                <a:cs typeface="Times" panose="02020603050405020304" pitchFamily="18" charset="0"/>
              </a:rPr>
              <a:t>Training/Diocese</a:t>
            </a:r>
            <a:endParaRPr lang="en-US" dirty="0"/>
          </a:p>
        </p:txBody>
      </p:sp>
      <p:sp>
        <p:nvSpPr>
          <p:cNvPr id="5" name="Content Placeholder 4">
            <a:extLst>
              <a:ext uri="{FF2B5EF4-FFF2-40B4-BE49-F238E27FC236}">
                <a16:creationId xmlns:a16="http://schemas.microsoft.com/office/drawing/2014/main" id="{A14353C9-B3B1-4981-802B-97A507309A03}"/>
              </a:ext>
            </a:extLst>
          </p:cNvPr>
          <p:cNvSpPr>
            <a:spLocks noGrp="1"/>
          </p:cNvSpPr>
          <p:nvPr>
            <p:ph idx="1"/>
          </p:nvPr>
        </p:nvSpPr>
        <p:spPr/>
        <p:txBody>
          <a:bodyPr/>
          <a:lstStyle/>
          <a:p>
            <a:r>
              <a:rPr lang="en-US" sz="3200" dirty="0">
                <a:latin typeface="+mn-lt"/>
                <a:cs typeface="Times" panose="02020603050405020304" pitchFamily="18" charset="0"/>
              </a:rPr>
              <a:t>Salt Lake City Diocese website</a:t>
            </a:r>
          </a:p>
          <a:p>
            <a:pPr lvl="1"/>
            <a:r>
              <a:rPr lang="en-US" sz="3200" dirty="0">
                <a:solidFill>
                  <a:srgbClr val="FFFF00"/>
                </a:solidFill>
                <a:latin typeface="+mn-lt"/>
                <a:hlinkClick r:id="rId2">
                  <a:extLst>
                    <a:ext uri="{A12FA001-AC4F-418D-AE19-62706E023703}">
                      <ahyp:hlinkClr xmlns:ahyp="http://schemas.microsoft.com/office/drawing/2018/hyperlinkcolor" val="tx"/>
                    </a:ext>
                  </a:extLst>
                </a:hlinkClick>
              </a:rPr>
              <a:t>https://www.dioslc.org/offices/office-of-safe-environment</a:t>
            </a:r>
            <a:endParaRPr lang="en-US" sz="3200" dirty="0">
              <a:solidFill>
                <a:srgbClr val="FFFF00"/>
              </a:solidFill>
              <a:latin typeface="+mn-lt"/>
              <a:cs typeface="Times" panose="02020603050405020304" pitchFamily="18" charset="0"/>
            </a:endParaRPr>
          </a:p>
          <a:p>
            <a:pPr lvl="1"/>
            <a:r>
              <a:rPr lang="en-US" sz="3200" dirty="0">
                <a:latin typeface="+mn-lt"/>
                <a:cs typeface="Times" panose="02020603050405020304" pitchFamily="18" charset="0"/>
              </a:rPr>
              <a:t>Click on “Adult Certification: Child &amp; Youth Protection Training”</a:t>
            </a:r>
          </a:p>
          <a:p>
            <a:pPr lvl="1"/>
            <a:r>
              <a:rPr lang="en-US" dirty="0">
                <a:solidFill>
                  <a:srgbClr val="FFFF00"/>
                </a:solidFill>
                <a:latin typeface="+mn-lt"/>
                <a:cs typeface="Times" panose="02020603050405020304" pitchFamily="18" charset="0"/>
                <a:hlinkClick r:id="rId3">
                  <a:extLst>
                    <a:ext uri="{A12FA001-AC4F-418D-AE19-62706E023703}">
                      <ahyp:hlinkClr xmlns:ahyp="http://schemas.microsoft.com/office/drawing/2018/hyperlinkcolor" val="tx"/>
                    </a:ext>
                  </a:extLst>
                </a:hlinkClick>
              </a:rPr>
              <a:t>https://saltlakecity.cmgconnect.org/</a:t>
            </a:r>
            <a:endParaRPr lang="en-US" dirty="0">
              <a:solidFill>
                <a:srgbClr val="FFFF00"/>
              </a:solidFill>
              <a:latin typeface="+mn-lt"/>
              <a:cs typeface="Times" panose="02020603050405020304" pitchFamily="18" charset="0"/>
            </a:endParaRPr>
          </a:p>
          <a:p>
            <a:r>
              <a:rPr lang="en-US" sz="3200" dirty="0">
                <a:latin typeface="+mn-lt"/>
                <a:cs typeface="Times" panose="02020603050405020304" pitchFamily="18" charset="0"/>
              </a:rPr>
              <a:t>Good for 3 years</a:t>
            </a:r>
          </a:p>
        </p:txBody>
      </p:sp>
      <p:pic>
        <p:nvPicPr>
          <p:cNvPr id="2" name="Picture 1">
            <a:extLst>
              <a:ext uri="{FF2B5EF4-FFF2-40B4-BE49-F238E27FC236}">
                <a16:creationId xmlns:a16="http://schemas.microsoft.com/office/drawing/2014/main" id="{A6998D76-F893-4BE7-9FBA-128DFCF1011C}"/>
              </a:ext>
            </a:extLst>
          </p:cNvPr>
          <p:cNvPicPr>
            <a:picLocks noChangeAspect="1"/>
          </p:cNvPicPr>
          <p:nvPr/>
        </p:nvPicPr>
        <p:blipFill>
          <a:blip r:embed="rId4"/>
          <a:stretch>
            <a:fillRect/>
          </a:stretch>
        </p:blipFill>
        <p:spPr>
          <a:xfrm>
            <a:off x="5541825" y="3810000"/>
            <a:ext cx="3369564" cy="838200"/>
          </a:xfrm>
          <a:prstGeom prst="rect">
            <a:avLst/>
          </a:prstGeom>
        </p:spPr>
      </p:pic>
    </p:spTree>
    <p:extLst>
      <p:ext uri="{BB962C8B-B14F-4D97-AF65-F5344CB8AC3E}">
        <p14:creationId xmlns:p14="http://schemas.microsoft.com/office/powerpoint/2010/main" val="1255784665"/>
      </p:ext>
    </p:extLst>
  </p:cSld>
  <p:clrMapOvr>
    <a:masterClrMapping/>
  </p:clrMapOvr>
  <p:transition spd="med">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990600" y="152400"/>
            <a:ext cx="7958604" cy="1371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0" i="0" u="none" dirty="0">
                <a:latin typeface="Times"/>
                <a:ea typeface="Times"/>
                <a:cs typeface="Times"/>
                <a:sym typeface="Times"/>
              </a:rPr>
              <a:t>Training/Diocese</a:t>
            </a:r>
            <a:endParaRPr dirty="0"/>
          </a:p>
        </p:txBody>
      </p:sp>
      <p:pic>
        <p:nvPicPr>
          <p:cNvPr id="2" name="Picture 1">
            <a:extLst>
              <a:ext uri="{FF2B5EF4-FFF2-40B4-BE49-F238E27FC236}">
                <a16:creationId xmlns:a16="http://schemas.microsoft.com/office/drawing/2014/main" id="{DE1E4A35-2428-4996-8AEC-179A44ECC8A0}"/>
              </a:ext>
            </a:extLst>
          </p:cNvPr>
          <p:cNvPicPr>
            <a:picLocks noChangeAspect="1"/>
          </p:cNvPicPr>
          <p:nvPr/>
        </p:nvPicPr>
        <p:blipFill>
          <a:blip r:embed="rId3"/>
          <a:stretch>
            <a:fillRect/>
          </a:stretch>
        </p:blipFill>
        <p:spPr>
          <a:xfrm>
            <a:off x="1800225" y="1457324"/>
            <a:ext cx="2771775" cy="2924175"/>
          </a:xfrm>
          <a:prstGeom prst="rect">
            <a:avLst/>
          </a:prstGeom>
        </p:spPr>
      </p:pic>
      <p:pic>
        <p:nvPicPr>
          <p:cNvPr id="3" name="Picture 2">
            <a:extLst>
              <a:ext uri="{FF2B5EF4-FFF2-40B4-BE49-F238E27FC236}">
                <a16:creationId xmlns:a16="http://schemas.microsoft.com/office/drawing/2014/main" id="{0DC1AE61-62A8-4391-9023-4A0EBFBFE4BB}"/>
              </a:ext>
            </a:extLst>
          </p:cNvPr>
          <p:cNvPicPr>
            <a:picLocks noChangeAspect="1"/>
          </p:cNvPicPr>
          <p:nvPr/>
        </p:nvPicPr>
        <p:blipFill>
          <a:blip r:embed="rId4"/>
          <a:stretch>
            <a:fillRect/>
          </a:stretch>
        </p:blipFill>
        <p:spPr>
          <a:xfrm>
            <a:off x="5232825" y="1457324"/>
            <a:ext cx="2762250" cy="3209925"/>
          </a:xfrm>
          <a:prstGeom prst="rect">
            <a:avLst/>
          </a:prstGeom>
        </p:spPr>
      </p:pic>
      <p:sp>
        <p:nvSpPr>
          <p:cNvPr id="99" name="Google Shape;99;p14"/>
          <p:cNvSpPr txBox="1">
            <a:spLocks noGrp="1"/>
          </p:cNvSpPr>
          <p:nvPr>
            <p:ph type="body" idx="1"/>
          </p:nvPr>
        </p:nvSpPr>
        <p:spPr>
          <a:xfrm>
            <a:off x="1617387" y="4381499"/>
            <a:ext cx="3285025" cy="117523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3600"/>
              <a:buNone/>
            </a:pPr>
            <a:r>
              <a:rPr lang="en-US" sz="2200" dirty="0"/>
              <a:t>Adult Certification: Child &amp; Youth Protection Training (ENG) - SLC</a:t>
            </a:r>
            <a:endParaRPr sz="2200" dirty="0"/>
          </a:p>
        </p:txBody>
      </p:sp>
      <p:sp>
        <p:nvSpPr>
          <p:cNvPr id="6" name="Google Shape;99;p14">
            <a:extLst>
              <a:ext uri="{FF2B5EF4-FFF2-40B4-BE49-F238E27FC236}">
                <a16:creationId xmlns:a16="http://schemas.microsoft.com/office/drawing/2014/main" id="{3A0DE3E7-B268-40B2-B77B-C111CD7F2796}"/>
              </a:ext>
            </a:extLst>
          </p:cNvPr>
          <p:cNvSpPr txBox="1">
            <a:spLocks/>
          </p:cNvSpPr>
          <p:nvPr/>
        </p:nvSpPr>
        <p:spPr>
          <a:xfrm>
            <a:off x="5232825" y="4667249"/>
            <a:ext cx="3285025" cy="101609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3pPr>
            <a:lvl4pPr marL="1828800" marR="0" lvl="3" indent="-317500" algn="l" rtl="0">
              <a:lnSpc>
                <a:spcPct val="100000"/>
              </a:lnSpc>
              <a:spcBef>
                <a:spcPts val="28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4pPr>
            <a:lvl5pPr marL="2286000" marR="0" lvl="4" indent="-304800" algn="l" rtl="0">
              <a:lnSpc>
                <a:spcPct val="100000"/>
              </a:lnSpc>
              <a:spcBef>
                <a:spcPts val="24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5pPr>
            <a:lvl6pPr marL="2743200" marR="0" lvl="5" indent="-342900" algn="l" rtl="0">
              <a:lnSpc>
                <a:spcPct val="100000"/>
              </a:lnSpc>
              <a:spcBef>
                <a:spcPts val="360"/>
              </a:spcBef>
              <a:spcAft>
                <a:spcPts val="0"/>
              </a:spcAft>
              <a:buClr>
                <a:schemeClr val="lt1"/>
              </a:buClr>
              <a:buSzPts val="1800"/>
              <a:buFont typeface="Arial"/>
              <a:buChar char="»"/>
              <a:defRPr sz="2000" b="0" i="0" u="none" strike="noStrike" cap="none">
                <a:solidFill>
                  <a:schemeClr val="lt1"/>
                </a:solidFill>
                <a:latin typeface="Arial"/>
                <a:ea typeface="Arial"/>
                <a:cs typeface="Arial"/>
                <a:sym typeface="Arial"/>
              </a:defRPr>
            </a:lvl6pPr>
            <a:lvl7pPr marL="3200400" marR="0" lvl="6" indent="-342900" algn="l" rtl="0">
              <a:lnSpc>
                <a:spcPct val="100000"/>
              </a:lnSpc>
              <a:spcBef>
                <a:spcPts val="360"/>
              </a:spcBef>
              <a:spcAft>
                <a:spcPts val="0"/>
              </a:spcAft>
              <a:buClr>
                <a:schemeClr val="lt1"/>
              </a:buClr>
              <a:buSzPts val="1800"/>
              <a:buFont typeface="Arial"/>
              <a:buChar char="»"/>
              <a:defRPr sz="2000" b="0" i="0" u="none" strike="noStrike" cap="none">
                <a:solidFill>
                  <a:schemeClr val="lt1"/>
                </a:solidFill>
                <a:latin typeface="Arial"/>
                <a:ea typeface="Arial"/>
                <a:cs typeface="Arial"/>
                <a:sym typeface="Arial"/>
              </a:defRPr>
            </a:lvl7pPr>
            <a:lvl8pPr marL="3657600" marR="0" lvl="7" indent="-342900" algn="l" rtl="0">
              <a:lnSpc>
                <a:spcPct val="100000"/>
              </a:lnSpc>
              <a:spcBef>
                <a:spcPts val="360"/>
              </a:spcBef>
              <a:spcAft>
                <a:spcPts val="0"/>
              </a:spcAft>
              <a:buClr>
                <a:schemeClr val="lt1"/>
              </a:buClr>
              <a:buSzPts val="1800"/>
              <a:buFont typeface="Arial"/>
              <a:buChar char="»"/>
              <a:defRPr sz="2000" b="0" i="0" u="none" strike="noStrike" cap="none">
                <a:solidFill>
                  <a:schemeClr val="lt1"/>
                </a:solidFill>
                <a:latin typeface="Arial"/>
                <a:ea typeface="Arial"/>
                <a:cs typeface="Arial"/>
                <a:sym typeface="Arial"/>
              </a:defRPr>
            </a:lvl8pPr>
            <a:lvl9pPr marL="4114800" marR="0" lvl="8" indent="-342900" algn="l" rtl="0">
              <a:lnSpc>
                <a:spcPct val="100000"/>
              </a:lnSpc>
              <a:spcBef>
                <a:spcPts val="360"/>
              </a:spcBef>
              <a:spcAft>
                <a:spcPts val="0"/>
              </a:spcAft>
              <a:buClr>
                <a:schemeClr val="lt1"/>
              </a:buClr>
              <a:buSzPts val="1800"/>
              <a:buFont typeface="Arial"/>
              <a:buChar char="»"/>
              <a:defRPr sz="2000" b="0" i="0" u="none" strike="noStrike" cap="none">
                <a:solidFill>
                  <a:schemeClr val="lt1"/>
                </a:solidFill>
                <a:latin typeface="Arial"/>
                <a:ea typeface="Arial"/>
                <a:cs typeface="Arial"/>
                <a:sym typeface="Arial"/>
              </a:defRPr>
            </a:lvl9pPr>
          </a:lstStyle>
          <a:p>
            <a:pPr marL="0" indent="0">
              <a:spcBef>
                <a:spcPts val="0"/>
              </a:spcBef>
              <a:buSzPts val="3600"/>
              <a:buFont typeface="Arial"/>
              <a:buNone/>
            </a:pPr>
            <a:r>
              <a:rPr lang="en-US" dirty="0"/>
              <a:t>Intruder Security Training - SLC</a:t>
            </a:r>
          </a:p>
        </p:txBody>
      </p:sp>
    </p:spTree>
    <p:extLst>
      <p:ext uri="{BB962C8B-B14F-4D97-AF65-F5344CB8AC3E}">
        <p14:creationId xmlns:p14="http://schemas.microsoft.com/office/powerpoint/2010/main" val="3511218871"/>
      </p:ext>
    </p:extLst>
  </p:cSld>
  <p:clrMapOvr>
    <a:masterClrMapping/>
  </p:clrMapOvr>
  <p:transition spd="med">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990600" y="152400"/>
            <a:ext cx="7958604" cy="1371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i="0" u="none" dirty="0">
                <a:latin typeface="Times"/>
                <a:ea typeface="Times"/>
                <a:cs typeface="Times"/>
                <a:sym typeface="Times"/>
              </a:rPr>
              <a:t>Positions Requiring Training</a:t>
            </a:r>
            <a:endParaRPr dirty="0"/>
          </a:p>
        </p:txBody>
      </p:sp>
      <p:sp>
        <p:nvSpPr>
          <p:cNvPr id="109" name="Google Shape;109;p15"/>
          <p:cNvSpPr txBox="1">
            <a:spLocks noGrp="1"/>
          </p:cNvSpPr>
          <p:nvPr>
            <p:ph type="body" idx="1"/>
          </p:nvPr>
        </p:nvSpPr>
        <p:spPr>
          <a:xfrm>
            <a:off x="1295400" y="1266091"/>
            <a:ext cx="7608084" cy="422030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2400"/>
              <a:buFont typeface="Arial"/>
              <a:buChar char="•"/>
            </a:pPr>
            <a:r>
              <a:rPr lang="en-US" dirty="0"/>
              <a:t>State Deputy</a:t>
            </a:r>
            <a:endParaRPr dirty="0"/>
          </a:p>
          <a:p>
            <a:pPr marL="342900" lvl="0" indent="-342900" algn="l" rtl="0">
              <a:spcBef>
                <a:spcPts val="480"/>
              </a:spcBef>
              <a:spcAft>
                <a:spcPts val="0"/>
              </a:spcAft>
              <a:buClr>
                <a:schemeClr val="lt1"/>
              </a:buClr>
              <a:buSzPts val="2400"/>
              <a:buFont typeface="Arial"/>
              <a:buChar char="•"/>
            </a:pPr>
            <a:r>
              <a:rPr lang="en-US" dirty="0"/>
              <a:t>State Advocate</a:t>
            </a:r>
            <a:endParaRPr dirty="0"/>
          </a:p>
          <a:p>
            <a:pPr marL="342900" lvl="0" indent="-342900" algn="l" rtl="0">
              <a:spcBef>
                <a:spcPts val="480"/>
              </a:spcBef>
              <a:spcAft>
                <a:spcPts val="0"/>
              </a:spcAft>
              <a:buClr>
                <a:schemeClr val="lt1"/>
              </a:buClr>
              <a:buSzPts val="2400"/>
              <a:buFont typeface="Arial"/>
              <a:buChar char="•"/>
            </a:pPr>
            <a:r>
              <a:rPr lang="en-US" dirty="0"/>
              <a:t>State Youth Director</a:t>
            </a:r>
            <a:endParaRPr dirty="0"/>
          </a:p>
          <a:p>
            <a:pPr marL="342900" lvl="0" indent="-342900" algn="l" rtl="0">
              <a:spcBef>
                <a:spcPts val="480"/>
              </a:spcBef>
              <a:spcAft>
                <a:spcPts val="0"/>
              </a:spcAft>
              <a:buClr>
                <a:schemeClr val="lt1"/>
              </a:buClr>
              <a:buSzPts val="2400"/>
              <a:buFont typeface="Arial"/>
              <a:buChar char="•"/>
            </a:pPr>
            <a:r>
              <a:rPr lang="en-US" dirty="0"/>
              <a:t>Faithful Navigators </a:t>
            </a:r>
            <a:r>
              <a:rPr lang="en-US" dirty="0">
                <a:solidFill>
                  <a:srgbClr val="FFFF00"/>
                </a:solidFill>
              </a:rPr>
              <a:t>*</a:t>
            </a:r>
            <a:endParaRPr dirty="0">
              <a:solidFill>
                <a:srgbClr val="FFFF00"/>
              </a:solidFill>
            </a:endParaRPr>
          </a:p>
          <a:p>
            <a:pPr marL="342900" lvl="0" indent="-342900" algn="l" rtl="0">
              <a:spcBef>
                <a:spcPts val="480"/>
              </a:spcBef>
              <a:spcAft>
                <a:spcPts val="0"/>
              </a:spcAft>
              <a:buClr>
                <a:schemeClr val="lt1"/>
              </a:buClr>
              <a:buSzPts val="2400"/>
              <a:buFont typeface="Arial"/>
              <a:buChar char="•"/>
            </a:pPr>
            <a:r>
              <a:rPr lang="en-US" dirty="0"/>
              <a:t>Grand Knights (every council)</a:t>
            </a:r>
            <a:endParaRPr dirty="0"/>
          </a:p>
          <a:p>
            <a:pPr marL="342900" lvl="0" indent="-342900" algn="l" rtl="0">
              <a:spcBef>
                <a:spcPts val="480"/>
              </a:spcBef>
              <a:spcAft>
                <a:spcPts val="0"/>
              </a:spcAft>
              <a:buClr>
                <a:schemeClr val="lt1"/>
              </a:buClr>
              <a:buSzPts val="2400"/>
              <a:buFont typeface="Arial"/>
              <a:buChar char="•"/>
            </a:pPr>
            <a:r>
              <a:rPr lang="en-US" dirty="0"/>
              <a:t>Program Directors (every council)</a:t>
            </a:r>
            <a:endParaRPr dirty="0"/>
          </a:p>
          <a:p>
            <a:pPr marL="342900" lvl="0" indent="-342900" algn="l" rtl="0">
              <a:spcBef>
                <a:spcPts val="480"/>
              </a:spcBef>
              <a:spcAft>
                <a:spcPts val="0"/>
              </a:spcAft>
              <a:buSzPts val="2400"/>
              <a:buChar char="•"/>
            </a:pPr>
            <a:r>
              <a:rPr lang="en-US" dirty="0"/>
              <a:t>Community Directors (every council)</a:t>
            </a:r>
            <a:endParaRPr dirty="0"/>
          </a:p>
          <a:p>
            <a:pPr marL="342900" lvl="0" indent="-342900" algn="l" rtl="0">
              <a:spcBef>
                <a:spcPts val="480"/>
              </a:spcBef>
              <a:spcAft>
                <a:spcPts val="0"/>
              </a:spcAft>
              <a:buSzPts val="2400"/>
              <a:buChar char="•"/>
            </a:pPr>
            <a:r>
              <a:rPr lang="en-US" dirty="0"/>
              <a:t>Family Directors (every council)</a:t>
            </a:r>
          </a:p>
          <a:p>
            <a:pPr marL="0" lvl="0" indent="0" algn="l" rtl="0">
              <a:spcBef>
                <a:spcPts val="480"/>
              </a:spcBef>
              <a:spcAft>
                <a:spcPts val="0"/>
              </a:spcAft>
              <a:buSzPts val="2400"/>
              <a:buNone/>
            </a:pPr>
            <a:endParaRPr sz="1000" dirty="0"/>
          </a:p>
          <a:p>
            <a:pPr marL="0" lvl="0" indent="0" algn="l" rtl="0">
              <a:spcBef>
                <a:spcPts val="480"/>
              </a:spcBef>
              <a:spcAft>
                <a:spcPts val="0"/>
              </a:spcAft>
              <a:buClr>
                <a:schemeClr val="lt1"/>
              </a:buClr>
              <a:buSzPts val="2400"/>
              <a:buNone/>
            </a:pPr>
            <a:r>
              <a:rPr lang="en-US" sz="2200" dirty="0">
                <a:solidFill>
                  <a:srgbClr val="FFFF00"/>
                </a:solidFill>
              </a:rPr>
              <a:t>* Doesn’t apply in Utah. </a:t>
            </a:r>
            <a:r>
              <a:rPr lang="en-US" sz="2000" dirty="0">
                <a:solidFill>
                  <a:srgbClr val="FFFF00"/>
                </a:solidFill>
              </a:rPr>
              <a:t>Is only required if the Assembly sponsors a Columbian Squires Circle.  We have no Squires Circles in Utah.</a:t>
            </a:r>
          </a:p>
        </p:txBody>
      </p:sp>
    </p:spTree>
  </p:cSld>
  <p:clrMapOvr>
    <a:masterClrMapping/>
  </p:clrMapOvr>
  <p:transition spd="med">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B0DE8-9240-483E-939E-C09E5AAC8CD6}"/>
              </a:ext>
            </a:extLst>
          </p:cNvPr>
          <p:cNvSpPr>
            <a:spLocks noGrp="1"/>
          </p:cNvSpPr>
          <p:nvPr>
            <p:ph type="title"/>
          </p:nvPr>
        </p:nvSpPr>
        <p:spPr/>
        <p:txBody>
          <a:bodyPr/>
          <a:lstStyle/>
          <a:p>
            <a:r>
              <a:rPr lang="en-US" i="0" dirty="0">
                <a:latin typeface="Times" panose="02020603050405020304" pitchFamily="18" charset="0"/>
                <a:cs typeface="Times" panose="02020603050405020304" pitchFamily="18" charset="0"/>
              </a:rPr>
              <a:t>Positions Requiring Training</a:t>
            </a:r>
            <a:endParaRPr lang="en-US" dirty="0"/>
          </a:p>
        </p:txBody>
      </p:sp>
      <p:sp>
        <p:nvSpPr>
          <p:cNvPr id="3" name="Content Placeholder 2">
            <a:extLst>
              <a:ext uri="{FF2B5EF4-FFF2-40B4-BE49-F238E27FC236}">
                <a16:creationId xmlns:a16="http://schemas.microsoft.com/office/drawing/2014/main" id="{D3ED0849-5DB3-4E88-90FA-07AA9D1FB213}"/>
              </a:ext>
            </a:extLst>
          </p:cNvPr>
          <p:cNvSpPr>
            <a:spLocks noGrp="1"/>
          </p:cNvSpPr>
          <p:nvPr>
            <p:ph idx="1"/>
          </p:nvPr>
        </p:nvSpPr>
        <p:spPr>
          <a:xfrm>
            <a:off x="1219199" y="1600200"/>
            <a:ext cx="7467601" cy="3505200"/>
          </a:xfrm>
        </p:spPr>
        <p:txBody>
          <a:bodyPr/>
          <a:lstStyle/>
          <a:p>
            <a:r>
              <a:rPr lang="en-US" sz="3600" u="sng" dirty="0"/>
              <a:t>Every Knight</a:t>
            </a:r>
            <a:r>
              <a:rPr lang="en-US" sz="3600" dirty="0"/>
              <a:t> involved with youth</a:t>
            </a:r>
          </a:p>
          <a:p>
            <a:pPr lvl="1">
              <a:buFont typeface="Wingdings" panose="05000000000000000000" pitchFamily="2" charset="2"/>
              <a:buChar char="§"/>
            </a:pPr>
            <a:r>
              <a:rPr lang="en-US" sz="2400" dirty="0"/>
              <a:t>Free Throw Championship</a:t>
            </a:r>
          </a:p>
          <a:p>
            <a:pPr lvl="1">
              <a:buFont typeface="Wingdings" panose="05000000000000000000" pitchFamily="2" charset="2"/>
              <a:buChar char="§"/>
            </a:pPr>
            <a:r>
              <a:rPr lang="en-US" sz="2400" dirty="0"/>
              <a:t>Soccer Challenge</a:t>
            </a:r>
          </a:p>
          <a:p>
            <a:pPr lvl="1">
              <a:buFont typeface="Wingdings" panose="05000000000000000000" pitchFamily="2" charset="2"/>
              <a:buChar char="§"/>
            </a:pPr>
            <a:r>
              <a:rPr lang="en-US" sz="2400" dirty="0"/>
              <a:t>Essay Contest</a:t>
            </a:r>
          </a:p>
          <a:p>
            <a:pPr lvl="1">
              <a:buFont typeface="Wingdings" panose="05000000000000000000" pitchFamily="2" charset="2"/>
              <a:buChar char="§"/>
            </a:pPr>
            <a:r>
              <a:rPr lang="en-US" sz="2400" dirty="0"/>
              <a:t>Scouting</a:t>
            </a:r>
          </a:p>
          <a:p>
            <a:pPr lvl="1">
              <a:buFont typeface="Wingdings" panose="05000000000000000000" pitchFamily="2" charset="2"/>
              <a:buChar char="§"/>
            </a:pPr>
            <a:r>
              <a:rPr lang="en-US" sz="2400" dirty="0"/>
              <a:t>School activities</a:t>
            </a:r>
          </a:p>
          <a:p>
            <a:pPr lvl="1">
              <a:buFont typeface="Wingdings" panose="05000000000000000000" pitchFamily="2" charset="2"/>
              <a:buChar char="§"/>
            </a:pPr>
            <a:r>
              <a:rPr lang="en-US" sz="2400" b="1" dirty="0"/>
              <a:t>Any activity involving youth</a:t>
            </a:r>
          </a:p>
        </p:txBody>
      </p:sp>
    </p:spTree>
    <p:extLst>
      <p:ext uri="{BB962C8B-B14F-4D97-AF65-F5344CB8AC3E}">
        <p14:creationId xmlns:p14="http://schemas.microsoft.com/office/powerpoint/2010/main" val="833905366"/>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958604" cy="5029200"/>
          </a:xfrm>
        </p:spPr>
        <p:txBody>
          <a:bodyPr/>
          <a:lstStyle/>
          <a:p>
            <a:r>
              <a:rPr lang="en-US" sz="4800" i="0" u="none" dirty="0"/>
              <a:t>Utah State Council</a:t>
            </a:r>
            <a:br>
              <a:rPr lang="en-US" sz="4800" i="0" u="none" dirty="0"/>
            </a:br>
            <a:r>
              <a:rPr lang="en-US" sz="4800" i="0" u="none" dirty="0"/>
              <a:t>Organization Meeting</a:t>
            </a:r>
            <a:br>
              <a:rPr lang="en-US" sz="4800" i="0" u="none" dirty="0"/>
            </a:br>
            <a:br>
              <a:rPr lang="en-US" sz="3600" i="0" dirty="0"/>
            </a:br>
            <a:r>
              <a:rPr lang="en-US" sz="3600" i="0" u="none" dirty="0"/>
              <a:t>Saint Francis of Assisi</a:t>
            </a:r>
            <a:br>
              <a:rPr lang="en-US" sz="3600" i="0" u="none" dirty="0"/>
            </a:br>
            <a:r>
              <a:rPr lang="en-US" sz="3600" i="0" u="none" dirty="0"/>
              <a:t>Orem, UT</a:t>
            </a:r>
            <a:br>
              <a:rPr lang="en-US" sz="4800" i="0" u="none" dirty="0"/>
            </a:br>
            <a:br>
              <a:rPr lang="en-US" sz="3600" i="0" dirty="0"/>
            </a:br>
            <a:r>
              <a:rPr lang="en-US" sz="3200" i="0" u="none" dirty="0"/>
              <a:t>29-JULY-2019</a:t>
            </a:r>
            <a:br>
              <a:rPr lang="en-US" sz="3200" i="0" u="none" dirty="0"/>
            </a:br>
            <a:r>
              <a:rPr lang="en-US" sz="3200" i="0" u="none" dirty="0">
                <a:solidFill>
                  <a:srgbClr val="FFFF00"/>
                </a:solidFill>
              </a:rPr>
              <a:t>9:30 AM Come to Order</a:t>
            </a:r>
          </a:p>
        </p:txBody>
      </p:sp>
    </p:spTree>
    <p:extLst>
      <p:ext uri="{BB962C8B-B14F-4D97-AF65-F5344CB8AC3E}">
        <p14:creationId xmlns:p14="http://schemas.microsoft.com/office/powerpoint/2010/main" val="3161313758"/>
      </p:ext>
    </p:extLst>
  </p:cSld>
  <p:clrMapOvr>
    <a:masterClrMapping/>
  </p:clrMapOvr>
  <p:transition spd="med">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title"/>
          </p:nvPr>
        </p:nvSpPr>
        <p:spPr>
          <a:xfrm>
            <a:off x="990600" y="152400"/>
            <a:ext cx="7958604" cy="1371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i="0" u="none" dirty="0">
                <a:latin typeface="Times"/>
                <a:ea typeface="Times"/>
                <a:cs typeface="Times"/>
                <a:sym typeface="Times"/>
              </a:rPr>
              <a:t>Positions Requiring Background Checks</a:t>
            </a:r>
            <a:endParaRPr dirty="0"/>
          </a:p>
        </p:txBody>
      </p:sp>
      <p:sp>
        <p:nvSpPr>
          <p:cNvPr id="119" name="Google Shape;119;p16"/>
          <p:cNvSpPr txBox="1">
            <a:spLocks noGrp="1"/>
          </p:cNvSpPr>
          <p:nvPr>
            <p:ph type="body" idx="1"/>
          </p:nvPr>
        </p:nvSpPr>
        <p:spPr>
          <a:xfrm>
            <a:off x="910389" y="1600200"/>
            <a:ext cx="8001000" cy="3810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2400"/>
              <a:buFont typeface="Arial"/>
              <a:buChar char="•"/>
            </a:pPr>
            <a:r>
              <a:rPr lang="en-US" dirty="0"/>
              <a:t>State Squires Chairman </a:t>
            </a:r>
            <a:r>
              <a:rPr lang="en-US" dirty="0">
                <a:solidFill>
                  <a:srgbClr val="FFFF00"/>
                </a:solidFill>
              </a:rPr>
              <a:t>*</a:t>
            </a:r>
            <a:endParaRPr dirty="0">
              <a:solidFill>
                <a:srgbClr val="FFFF00"/>
              </a:solidFill>
            </a:endParaRPr>
          </a:p>
          <a:p>
            <a:pPr marL="342900" lvl="0" indent="-342900" algn="l" rtl="0">
              <a:spcBef>
                <a:spcPts val="480"/>
              </a:spcBef>
              <a:spcAft>
                <a:spcPts val="0"/>
              </a:spcAft>
              <a:buClr>
                <a:schemeClr val="lt1"/>
              </a:buClr>
              <a:buSzPts val="2400"/>
              <a:buFont typeface="Arial"/>
              <a:buChar char="•"/>
            </a:pPr>
            <a:r>
              <a:rPr lang="en-US" dirty="0"/>
              <a:t>State Youth Director</a:t>
            </a:r>
            <a:endParaRPr dirty="0"/>
          </a:p>
          <a:p>
            <a:pPr marL="342900" lvl="0" indent="-342900" algn="l" rtl="0">
              <a:spcBef>
                <a:spcPts val="480"/>
              </a:spcBef>
              <a:spcAft>
                <a:spcPts val="0"/>
              </a:spcAft>
              <a:buClr>
                <a:schemeClr val="lt1"/>
              </a:buClr>
              <a:buSzPts val="2400"/>
              <a:buFont typeface="Arial"/>
              <a:buChar char="•"/>
            </a:pPr>
            <a:r>
              <a:rPr lang="en-US" dirty="0"/>
              <a:t>Family Directors (every council)</a:t>
            </a:r>
            <a:endParaRPr dirty="0"/>
          </a:p>
          <a:p>
            <a:pPr marL="342900" lvl="0" indent="-342900" algn="l" rtl="0">
              <a:spcBef>
                <a:spcPts val="480"/>
              </a:spcBef>
              <a:spcAft>
                <a:spcPts val="0"/>
              </a:spcAft>
              <a:buSzPts val="2400"/>
              <a:buChar char="•"/>
            </a:pPr>
            <a:r>
              <a:rPr lang="en-US" dirty="0"/>
              <a:t>Community Directors (every council)</a:t>
            </a:r>
            <a:endParaRPr dirty="0"/>
          </a:p>
          <a:p>
            <a:pPr marL="342900" lvl="0" indent="-190500" algn="l" rtl="0">
              <a:spcBef>
                <a:spcPts val="480"/>
              </a:spcBef>
              <a:spcAft>
                <a:spcPts val="0"/>
              </a:spcAft>
              <a:buClr>
                <a:schemeClr val="lt1"/>
              </a:buClr>
              <a:buSzPts val="2400"/>
              <a:buFont typeface="Arial"/>
              <a:buNone/>
            </a:pPr>
            <a:endParaRPr sz="1000" dirty="0"/>
          </a:p>
          <a:p>
            <a:pPr marL="0" lvl="0" indent="0" algn="l" rtl="0">
              <a:spcBef>
                <a:spcPts val="480"/>
              </a:spcBef>
              <a:spcAft>
                <a:spcPts val="0"/>
              </a:spcAft>
              <a:buClr>
                <a:schemeClr val="lt1"/>
              </a:buClr>
              <a:buSzPts val="2400"/>
              <a:buFont typeface="Arial"/>
              <a:buNone/>
            </a:pPr>
            <a:r>
              <a:rPr lang="en-US" dirty="0"/>
              <a:t>The Diocese will accept a background check completed by the Knights but not Knights Training.  Must complete both the Diocese Training </a:t>
            </a:r>
            <a:r>
              <a:rPr lang="en-US" b="1" i="1" dirty="0">
                <a:solidFill>
                  <a:srgbClr val="FFFF00"/>
                </a:solidFill>
              </a:rPr>
              <a:t>and</a:t>
            </a:r>
            <a:r>
              <a:rPr lang="en-US" dirty="0"/>
              <a:t> the Knights Training.</a:t>
            </a:r>
          </a:p>
          <a:p>
            <a:pPr marL="0" lvl="0" indent="0" algn="l" rtl="0">
              <a:spcBef>
                <a:spcPts val="480"/>
              </a:spcBef>
              <a:spcAft>
                <a:spcPts val="0"/>
              </a:spcAft>
              <a:buClr>
                <a:schemeClr val="lt1"/>
              </a:buClr>
              <a:buSzPts val="2400"/>
              <a:buFont typeface="Arial"/>
              <a:buNone/>
            </a:pPr>
            <a:endParaRPr lang="en-US" sz="1000" dirty="0"/>
          </a:p>
          <a:p>
            <a:pPr marL="0" lvl="0" indent="0" algn="l" rtl="0">
              <a:spcBef>
                <a:spcPts val="480"/>
              </a:spcBef>
              <a:spcAft>
                <a:spcPts val="0"/>
              </a:spcAft>
              <a:buClr>
                <a:schemeClr val="lt1"/>
              </a:buClr>
              <a:buSzPts val="2400"/>
              <a:buFont typeface="Arial"/>
              <a:buNone/>
            </a:pPr>
            <a:r>
              <a:rPr lang="en-US" sz="2200" dirty="0">
                <a:solidFill>
                  <a:srgbClr val="FFFF00"/>
                </a:solidFill>
              </a:rPr>
              <a:t>* Not applicable in Utah.</a:t>
            </a:r>
            <a:endParaRPr sz="2200" dirty="0">
              <a:solidFill>
                <a:srgbClr val="FFFF00"/>
              </a:solidFill>
            </a:endParaRPr>
          </a:p>
          <a:p>
            <a:pPr marL="0" lvl="0" indent="0" algn="l" rtl="0">
              <a:spcBef>
                <a:spcPts val="480"/>
              </a:spcBef>
              <a:spcAft>
                <a:spcPts val="0"/>
              </a:spcAft>
              <a:buClr>
                <a:schemeClr val="lt1"/>
              </a:buClr>
              <a:buSzPts val="2400"/>
              <a:buFont typeface="Arial"/>
              <a:buNone/>
            </a:pPr>
            <a:endParaRPr dirty="0"/>
          </a:p>
        </p:txBody>
      </p:sp>
    </p:spTree>
  </p:cSld>
  <p:clrMapOvr>
    <a:masterClrMapping/>
  </p:clrMapOvr>
  <p:transition spd="med">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7"/>
          <p:cNvSpPr txBox="1">
            <a:spLocks noGrp="1"/>
          </p:cNvSpPr>
          <p:nvPr>
            <p:ph type="title"/>
          </p:nvPr>
        </p:nvSpPr>
        <p:spPr>
          <a:xfrm>
            <a:off x="990600" y="152400"/>
            <a:ext cx="7958604" cy="1371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0" i="0" u="none" dirty="0">
                <a:latin typeface="Times"/>
                <a:ea typeface="Times"/>
                <a:cs typeface="Times"/>
                <a:sym typeface="Times"/>
              </a:rPr>
              <a:t>Certificates</a:t>
            </a:r>
            <a:endParaRPr dirty="0"/>
          </a:p>
        </p:txBody>
      </p:sp>
      <p:sp>
        <p:nvSpPr>
          <p:cNvPr id="129" name="Google Shape;129;p17"/>
          <p:cNvSpPr txBox="1">
            <a:spLocks noGrp="1"/>
          </p:cNvSpPr>
          <p:nvPr>
            <p:ph type="body" idx="1"/>
          </p:nvPr>
        </p:nvSpPr>
        <p:spPr>
          <a:xfrm>
            <a:off x="910389" y="1981200"/>
            <a:ext cx="8001000" cy="3429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Font typeface="Times"/>
              <a:buNone/>
            </a:pPr>
            <a:r>
              <a:rPr lang="en-US" dirty="0">
                <a:latin typeface="Times"/>
                <a:ea typeface="Times"/>
                <a:cs typeface="Times"/>
                <a:sym typeface="Times"/>
              </a:rPr>
              <a:t>I have access to the records for Knights training but not the Diocese.  Please send me a copy of your diocese certificate.</a:t>
            </a:r>
            <a:endParaRPr dirty="0"/>
          </a:p>
        </p:txBody>
      </p:sp>
    </p:spTree>
  </p:cSld>
  <p:clrMapOvr>
    <a:masterClrMapping/>
  </p:clrMapOvr>
  <p:transition spd="med">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C558E3-98AF-449F-B968-8F8C5E6EF418}"/>
              </a:ext>
            </a:extLst>
          </p:cNvPr>
          <p:cNvSpPr>
            <a:spLocks noGrp="1"/>
          </p:cNvSpPr>
          <p:nvPr>
            <p:ph type="title"/>
          </p:nvPr>
        </p:nvSpPr>
        <p:spPr>
          <a:xfrm>
            <a:off x="4953000" y="685800"/>
            <a:ext cx="3733800" cy="2362200"/>
          </a:xfrm>
        </p:spPr>
        <p:txBody>
          <a:bodyPr/>
          <a:lstStyle/>
          <a:p>
            <a:r>
              <a:rPr lang="en-US" dirty="0"/>
              <a:t>Retention, Suspension, and Withdrawal Procedures</a:t>
            </a:r>
          </a:p>
        </p:txBody>
      </p:sp>
      <p:sp>
        <p:nvSpPr>
          <p:cNvPr id="6" name="Text Placeholder 5">
            <a:extLst>
              <a:ext uri="{FF2B5EF4-FFF2-40B4-BE49-F238E27FC236}">
                <a16:creationId xmlns:a16="http://schemas.microsoft.com/office/drawing/2014/main" id="{3BCB195B-3A75-47F3-AE86-9BDB6900575F}"/>
              </a:ext>
            </a:extLst>
          </p:cNvPr>
          <p:cNvSpPr>
            <a:spLocks noGrp="1"/>
          </p:cNvSpPr>
          <p:nvPr>
            <p:ph type="body" sz="quarter" idx="11"/>
          </p:nvPr>
        </p:nvSpPr>
        <p:spPr/>
        <p:txBody>
          <a:bodyPr/>
          <a:lstStyle/>
          <a:p>
            <a:r>
              <a:rPr lang="en-US" b="1" i="0" dirty="0"/>
              <a:t>William “Bill” Kelly</a:t>
            </a:r>
            <a:br>
              <a:rPr lang="en-US" b="1" i="0" dirty="0"/>
            </a:br>
            <a:r>
              <a:rPr lang="en-US" dirty="0"/>
              <a:t>Knights of Columbus </a:t>
            </a:r>
            <a:br>
              <a:rPr lang="en-US" dirty="0"/>
            </a:br>
            <a:r>
              <a:rPr lang="en-US" dirty="0"/>
              <a:t>Utah State Advocate</a:t>
            </a:r>
            <a:br>
              <a:rPr lang="en-US" dirty="0"/>
            </a:br>
            <a:r>
              <a:rPr lang="en-US" b="1" dirty="0">
                <a:solidFill>
                  <a:srgbClr val="FFFF00"/>
                </a:solidFill>
              </a:rPr>
              <a:t>Retention Chairman</a:t>
            </a:r>
          </a:p>
        </p:txBody>
      </p:sp>
      <p:pic>
        <p:nvPicPr>
          <p:cNvPr id="5" name="Google Shape;487;p59">
            <a:extLst>
              <a:ext uri="{FF2B5EF4-FFF2-40B4-BE49-F238E27FC236}">
                <a16:creationId xmlns:a16="http://schemas.microsoft.com/office/drawing/2014/main" id="{2FD3913D-C6E3-42A0-A8D6-EBF2A9967470}"/>
              </a:ext>
            </a:extLst>
          </p:cNvPr>
          <p:cNvPicPr preferRelativeResize="0"/>
          <p:nvPr/>
        </p:nvPicPr>
        <p:blipFill rotWithShape="1">
          <a:blip r:embed="rId3">
            <a:alphaModFix/>
          </a:blip>
          <a:srcRect/>
          <a:stretch/>
        </p:blipFill>
        <p:spPr>
          <a:xfrm>
            <a:off x="1385972" y="1447799"/>
            <a:ext cx="3033628" cy="3962400"/>
          </a:xfrm>
          <a:prstGeom prst="rect">
            <a:avLst/>
          </a:prstGeom>
          <a:noFill/>
          <a:ln>
            <a:noFill/>
          </a:ln>
        </p:spPr>
      </p:pic>
    </p:spTree>
    <p:extLst>
      <p:ext uri="{BB962C8B-B14F-4D97-AF65-F5344CB8AC3E}">
        <p14:creationId xmlns:p14="http://schemas.microsoft.com/office/powerpoint/2010/main" val="723014652"/>
      </p:ext>
    </p:extLst>
  </p:cSld>
  <p:clrMapOvr>
    <a:masterClrMapping/>
  </p:clrMapOvr>
  <p:transition spd="med">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4" name="Title 3">
            <a:extLst>
              <a:ext uri="{FF2B5EF4-FFF2-40B4-BE49-F238E27FC236}">
                <a16:creationId xmlns:a16="http://schemas.microsoft.com/office/drawing/2014/main" id="{E160C95B-6B91-4288-8D42-84376AFEB1D1}"/>
              </a:ext>
            </a:extLst>
          </p:cNvPr>
          <p:cNvSpPr>
            <a:spLocks noGrp="1"/>
          </p:cNvSpPr>
          <p:nvPr>
            <p:ph type="title"/>
          </p:nvPr>
        </p:nvSpPr>
        <p:spPr/>
        <p:txBody>
          <a:bodyPr/>
          <a:lstStyle/>
          <a:p>
            <a:r>
              <a:rPr lang="en-US" i="1" dirty="0"/>
              <a:t>Prepare for the Year Ahead</a:t>
            </a:r>
          </a:p>
        </p:txBody>
      </p:sp>
      <p:sp>
        <p:nvSpPr>
          <p:cNvPr id="3" name="Text Placeholder 2">
            <a:extLst>
              <a:ext uri="{FF2B5EF4-FFF2-40B4-BE49-F238E27FC236}">
                <a16:creationId xmlns:a16="http://schemas.microsoft.com/office/drawing/2014/main" id="{18F7BE59-1ED1-475A-99B1-042F6A3C34D3}"/>
              </a:ext>
            </a:extLst>
          </p:cNvPr>
          <p:cNvSpPr>
            <a:spLocks noGrp="1"/>
          </p:cNvSpPr>
          <p:nvPr>
            <p:ph type="body" sz="quarter" idx="11"/>
          </p:nvPr>
        </p:nvSpPr>
        <p:spPr/>
        <p:txBody>
          <a:bodyPr/>
          <a:lstStyle/>
          <a:p>
            <a:r>
              <a:rPr lang="en-US" b="1" i="0" dirty="0"/>
              <a:t>Greg Keller  </a:t>
            </a:r>
            <a:br>
              <a:rPr lang="en-US" i="0" dirty="0"/>
            </a:br>
            <a:r>
              <a:rPr lang="en-US" dirty="0"/>
              <a:t>Knights of Columbus </a:t>
            </a:r>
            <a:br>
              <a:rPr lang="en-US" dirty="0"/>
            </a:br>
            <a:r>
              <a:rPr lang="en-US" dirty="0"/>
              <a:t>Utah State Deputy</a:t>
            </a:r>
          </a:p>
        </p:txBody>
      </p:sp>
      <p:pic>
        <p:nvPicPr>
          <p:cNvPr id="138" name="Google Shape;138;p18"/>
          <p:cNvPicPr preferRelativeResize="0"/>
          <p:nvPr/>
        </p:nvPicPr>
        <p:blipFill rotWithShape="1">
          <a:blip r:embed="rId3">
            <a:alphaModFix/>
          </a:blip>
          <a:srcRect/>
          <a:stretch/>
        </p:blipFill>
        <p:spPr>
          <a:xfrm>
            <a:off x="1447799" y="1447800"/>
            <a:ext cx="2971799" cy="3962400"/>
          </a:xfrm>
          <a:prstGeom prst="rect">
            <a:avLst/>
          </a:prstGeom>
          <a:noFill/>
          <a:ln>
            <a:noFill/>
          </a:ln>
        </p:spPr>
      </p:pic>
    </p:spTree>
    <p:extLst>
      <p:ext uri="{BB962C8B-B14F-4D97-AF65-F5344CB8AC3E}">
        <p14:creationId xmlns:p14="http://schemas.microsoft.com/office/powerpoint/2010/main" val="3535405132"/>
      </p:ext>
    </p:extLst>
  </p:cSld>
  <p:clrMapOvr>
    <a:masterClrMapping/>
  </p:clrMapOvr>
  <p:transition spd="med">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for the Year Ahead</a:t>
            </a:r>
          </a:p>
        </p:txBody>
      </p:sp>
      <p:sp>
        <p:nvSpPr>
          <p:cNvPr id="3" name="Content Placeholder 2"/>
          <p:cNvSpPr>
            <a:spLocks noGrp="1"/>
          </p:cNvSpPr>
          <p:nvPr>
            <p:ph idx="1"/>
          </p:nvPr>
        </p:nvSpPr>
        <p:spPr/>
        <p:txBody>
          <a:bodyPr/>
          <a:lstStyle/>
          <a:p>
            <a:pPr>
              <a:buFont typeface="Arial"/>
              <a:buChar char="•"/>
            </a:pPr>
            <a:r>
              <a:rPr lang="en-US" dirty="0"/>
              <a:t>Councils should have strong relationships with pastors and leverage pastors/chaplains in recruiting efforts.</a:t>
            </a:r>
          </a:p>
          <a:p>
            <a:pPr>
              <a:buFont typeface="Arial"/>
              <a:buChar char="•"/>
            </a:pPr>
            <a:r>
              <a:rPr lang="en-US" dirty="0"/>
              <a:t>17 Pastors moving to new Parishes by August 1</a:t>
            </a:r>
            <a:r>
              <a:rPr lang="en-US" baseline="30000" dirty="0"/>
              <a:t>st</a:t>
            </a:r>
            <a:r>
              <a:rPr lang="en-US" dirty="0"/>
              <a:t>.</a:t>
            </a:r>
          </a:p>
          <a:p>
            <a:pPr>
              <a:buFont typeface="Arial"/>
              <a:buChar char="•"/>
            </a:pPr>
            <a:r>
              <a:rPr lang="en-US" dirty="0"/>
              <a:t>Working with your Pastor.</a:t>
            </a:r>
          </a:p>
          <a:p>
            <a:pPr lvl="1">
              <a:buFont typeface="Arial"/>
              <a:buChar char="•"/>
            </a:pPr>
            <a:r>
              <a:rPr lang="en-US" dirty="0"/>
              <a:t>Father is the key to everything. Engage with him.</a:t>
            </a:r>
          </a:p>
          <a:p>
            <a:pPr lvl="1">
              <a:buFont typeface="Arial"/>
              <a:buChar char="•"/>
            </a:pPr>
            <a:r>
              <a:rPr lang="en-US" dirty="0"/>
              <a:t>Put yourself in his shoes. Know what he’s thinking.</a:t>
            </a:r>
          </a:p>
          <a:p>
            <a:pPr lvl="1">
              <a:buFont typeface="Arial"/>
              <a:buChar char="•"/>
            </a:pPr>
            <a:r>
              <a:rPr lang="en-US" dirty="0"/>
              <a:t>Actions speak louder than words.</a:t>
            </a:r>
          </a:p>
          <a:p>
            <a:pPr lvl="1">
              <a:buFont typeface="Arial"/>
              <a:buChar char="•"/>
            </a:pPr>
            <a:r>
              <a:rPr lang="en-US" dirty="0"/>
              <a:t>Talk to him about Faith in Action.</a:t>
            </a:r>
          </a:p>
          <a:p>
            <a:pPr lvl="1">
              <a:buFont typeface="Arial"/>
              <a:buChar char="•"/>
            </a:pPr>
            <a:r>
              <a:rPr lang="en-US" dirty="0"/>
              <a:t>Be in service to him and the parish.</a:t>
            </a:r>
          </a:p>
          <a:p>
            <a:pPr>
              <a:buFont typeface="Arial"/>
              <a:buChar char="•"/>
            </a:pPr>
            <a:endParaRPr lang="en-US" dirty="0"/>
          </a:p>
          <a:p>
            <a:pPr>
              <a:buFont typeface="Arial"/>
              <a:buChar char="•"/>
            </a:pPr>
            <a:endParaRPr lang="en-US" dirty="0"/>
          </a:p>
          <a:p>
            <a:endParaRPr lang="en-US" dirty="0"/>
          </a:p>
        </p:txBody>
      </p:sp>
    </p:spTree>
    <p:extLst>
      <p:ext uri="{BB962C8B-B14F-4D97-AF65-F5344CB8AC3E}">
        <p14:creationId xmlns:p14="http://schemas.microsoft.com/office/powerpoint/2010/main" val="267359075"/>
      </p:ext>
    </p:extLst>
  </p:cSld>
  <p:clrMapOvr>
    <a:masterClrMapping/>
  </p:clrMapOvr>
  <p:transition spd="med">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for the Year Ahead</a:t>
            </a:r>
          </a:p>
        </p:txBody>
      </p:sp>
      <p:sp>
        <p:nvSpPr>
          <p:cNvPr id="3" name="Content Placeholder 2"/>
          <p:cNvSpPr>
            <a:spLocks noGrp="1"/>
          </p:cNvSpPr>
          <p:nvPr>
            <p:ph idx="1"/>
          </p:nvPr>
        </p:nvSpPr>
        <p:spPr/>
        <p:txBody>
          <a:bodyPr/>
          <a:lstStyle/>
          <a:p>
            <a:pPr>
              <a:buFont typeface="Arial"/>
              <a:buChar char="•"/>
            </a:pPr>
            <a:endParaRPr lang="en-US" dirty="0"/>
          </a:p>
          <a:p>
            <a:pPr marL="0" indent="0">
              <a:buNone/>
            </a:pPr>
            <a:endParaRPr lang="en-US" dirty="0"/>
          </a:p>
          <a:p>
            <a:endParaRPr lang="en-US" dirty="0"/>
          </a:p>
        </p:txBody>
      </p:sp>
      <p:sp>
        <p:nvSpPr>
          <p:cNvPr id="4" name="Content Placeholder 2"/>
          <p:cNvSpPr txBox="1">
            <a:spLocks/>
          </p:cNvSpPr>
          <p:nvPr/>
        </p:nvSpPr>
        <p:spPr bwMode="auto">
          <a:xfrm>
            <a:off x="1447799" y="1695450"/>
            <a:ext cx="7463589"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bg1"/>
                </a:solidFill>
                <a:latin typeface="+mj-lt"/>
                <a:ea typeface="+mn-ea"/>
                <a:cs typeface="Arial" panose="020B0604020202020204" pitchFamily="34" charset="0"/>
              </a:defRPr>
            </a:lvl1pPr>
            <a:lvl2pPr marL="742950" indent="-285750" algn="l" rtl="0" eaLnBrk="0" fontAlgn="base" hangingPunct="0">
              <a:spcBef>
                <a:spcPct val="20000"/>
              </a:spcBef>
              <a:spcAft>
                <a:spcPct val="0"/>
              </a:spcAft>
              <a:buChar char="–"/>
              <a:defRPr sz="2000">
                <a:solidFill>
                  <a:schemeClr val="bg1"/>
                </a:solidFill>
                <a:latin typeface="+mj-lt"/>
                <a:cs typeface="Arial" panose="020B0604020202020204" pitchFamily="34" charset="0"/>
              </a:defRPr>
            </a:lvl2pPr>
            <a:lvl3pPr marL="1143000" indent="-228600" algn="l" rtl="0" eaLnBrk="0" fontAlgn="base" hangingPunct="0">
              <a:spcBef>
                <a:spcPct val="20000"/>
              </a:spcBef>
              <a:spcAft>
                <a:spcPct val="0"/>
              </a:spcAft>
              <a:buChar char="•"/>
              <a:defRPr sz="1600">
                <a:solidFill>
                  <a:schemeClr val="bg1"/>
                </a:solidFill>
                <a:latin typeface="+mj-lt"/>
                <a:cs typeface="Arial" panose="020B0604020202020204" pitchFamily="34" charset="0"/>
              </a:defRPr>
            </a:lvl3pPr>
            <a:lvl4pPr marL="1600200" indent="-228600" algn="l" rtl="0" eaLnBrk="0" fontAlgn="base" hangingPunct="0">
              <a:spcBef>
                <a:spcPct val="20000"/>
              </a:spcBef>
              <a:spcAft>
                <a:spcPct val="0"/>
              </a:spcAft>
              <a:buChar char="–"/>
              <a:defRPr sz="1400">
                <a:solidFill>
                  <a:schemeClr val="bg1"/>
                </a:solidFill>
                <a:latin typeface="+mj-lt"/>
                <a:cs typeface="Arial" panose="020B0604020202020204" pitchFamily="34" charset="0"/>
              </a:defRPr>
            </a:lvl4pPr>
            <a:lvl5pPr marL="2057400" indent="-228600" algn="l" rtl="0" eaLnBrk="0" fontAlgn="base" hangingPunct="0">
              <a:spcBef>
                <a:spcPct val="20000"/>
              </a:spcBef>
              <a:spcAft>
                <a:spcPct val="0"/>
              </a:spcAft>
              <a:buChar char="»"/>
              <a:defRPr sz="1200">
                <a:solidFill>
                  <a:schemeClr val="bg1"/>
                </a:solidFill>
                <a:latin typeface="+mj-lt"/>
                <a:cs typeface="Arial" panose="020B0604020202020204" pitchFamily="34"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Font typeface="Arial"/>
              <a:buChar char="•"/>
            </a:pPr>
            <a:r>
              <a:rPr lang="en-US" kern="0" dirty="0"/>
              <a:t>Archbishop Lori</a:t>
            </a:r>
          </a:p>
          <a:p>
            <a:pPr lvl="1">
              <a:buFont typeface="Arial"/>
              <a:buChar char="•"/>
            </a:pPr>
            <a:r>
              <a:rPr lang="en-US" kern="0" dirty="0"/>
              <a:t>We’re at the cross roads – the pressure is on us.</a:t>
            </a:r>
          </a:p>
          <a:p>
            <a:pPr lvl="1">
              <a:buFont typeface="Arial"/>
              <a:buChar char="•"/>
            </a:pPr>
            <a:r>
              <a:rPr lang="en-US" kern="0" dirty="0"/>
              <a:t>Church needs Catholic men filled with Faith and Hope.</a:t>
            </a:r>
          </a:p>
          <a:p>
            <a:pPr lvl="1">
              <a:buFont typeface="Arial"/>
              <a:buChar char="•"/>
            </a:pPr>
            <a:r>
              <a:rPr lang="en-US" kern="0" dirty="0"/>
              <a:t>Ephesians 6 – Putting on the Armor of God.</a:t>
            </a:r>
          </a:p>
          <a:p>
            <a:pPr lvl="2">
              <a:buFont typeface="Arial"/>
              <a:buChar char="•"/>
            </a:pPr>
            <a:r>
              <a:rPr lang="en-US" kern="0" dirty="0"/>
              <a:t>6 Pieces of Armor for Spiritual War:  the belt of truth, the breastplate of righteousness, the shoes of the gospel of peace, the shield of faith, the helmet of salvation, and the sword of the Spirit</a:t>
            </a:r>
          </a:p>
          <a:p>
            <a:pPr>
              <a:buFont typeface="Arial"/>
              <a:buChar char="•"/>
            </a:pPr>
            <a:endParaRPr lang="en-US" sz="1200" kern="0" dirty="0"/>
          </a:p>
          <a:p>
            <a:pPr marL="0" indent="0" algn="ctr">
              <a:buNone/>
            </a:pPr>
            <a:r>
              <a:rPr lang="en-US" i="1" kern="0" dirty="0"/>
              <a:t>Padre Pio – Pray, Hope, Don’t Worry</a:t>
            </a:r>
          </a:p>
          <a:p>
            <a:pPr marL="0" indent="0" algn="ctr">
              <a:buNone/>
            </a:pPr>
            <a:r>
              <a:rPr lang="en-US" i="1" kern="0" dirty="0"/>
              <a:t>If you keep doing what you’re doing, </a:t>
            </a:r>
          </a:p>
          <a:p>
            <a:pPr marL="0" indent="0" algn="ctr">
              <a:buNone/>
            </a:pPr>
            <a:r>
              <a:rPr lang="en-US" i="1" kern="0" dirty="0"/>
              <a:t>keep expecting what you’re getting</a:t>
            </a:r>
            <a:endParaRPr lang="en-US" kern="0" dirty="0"/>
          </a:p>
        </p:txBody>
      </p:sp>
    </p:spTree>
    <p:extLst>
      <p:ext uri="{BB962C8B-B14F-4D97-AF65-F5344CB8AC3E}">
        <p14:creationId xmlns:p14="http://schemas.microsoft.com/office/powerpoint/2010/main" val="2905661750"/>
      </p:ext>
    </p:extLst>
  </p:cSld>
  <p:clrMapOvr>
    <a:masterClrMapping/>
  </p:clrMapOvr>
  <p:transition spd="med">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for the Year Ahead</a:t>
            </a:r>
          </a:p>
        </p:txBody>
      </p:sp>
      <p:sp>
        <p:nvSpPr>
          <p:cNvPr id="3" name="Content Placeholder 2"/>
          <p:cNvSpPr>
            <a:spLocks noGrp="1"/>
          </p:cNvSpPr>
          <p:nvPr>
            <p:ph idx="1"/>
          </p:nvPr>
        </p:nvSpPr>
        <p:spPr/>
        <p:txBody>
          <a:bodyPr/>
          <a:lstStyle/>
          <a:p>
            <a:pPr>
              <a:buFont typeface="Arial"/>
              <a:buChar char="•"/>
            </a:pPr>
            <a:r>
              <a:rPr lang="en-US" dirty="0"/>
              <a:t>Know your mission: to grow the Knights in membership, charity, volunteerism and insurance.</a:t>
            </a:r>
          </a:p>
          <a:p>
            <a:pPr>
              <a:buFont typeface="Arial"/>
              <a:buChar char="•"/>
            </a:pPr>
            <a:r>
              <a:rPr lang="en-US" dirty="0"/>
              <a:t>Become more family-friendly. </a:t>
            </a:r>
          </a:p>
          <a:p>
            <a:pPr>
              <a:buFont typeface="Arial"/>
              <a:buChar char="•"/>
            </a:pPr>
            <a:r>
              <a:rPr lang="en-US" dirty="0"/>
              <a:t>Strive to get all councils active. </a:t>
            </a:r>
          </a:p>
          <a:p>
            <a:pPr>
              <a:buFont typeface="Arial"/>
              <a:buChar char="•"/>
            </a:pPr>
            <a:r>
              <a:rPr lang="en-US" dirty="0"/>
              <a:t>Everyday Heroes videos can be great recruiting tools. </a:t>
            </a:r>
          </a:p>
          <a:p>
            <a:pPr>
              <a:buFont typeface="Arial"/>
              <a:buChar char="•"/>
            </a:pPr>
            <a:r>
              <a:rPr lang="en-US" dirty="0"/>
              <a:t>Continue to promote Safe Environment compliance.</a:t>
            </a:r>
          </a:p>
          <a:p>
            <a:pPr>
              <a:buFont typeface="Arial"/>
              <a:buChar char="•"/>
            </a:pPr>
            <a:endParaRPr lang="en-US" dirty="0"/>
          </a:p>
          <a:p>
            <a:pPr>
              <a:buFont typeface="Arial"/>
              <a:buChar char="•"/>
            </a:pPr>
            <a:endParaRPr lang="en-US" dirty="0"/>
          </a:p>
          <a:p>
            <a:pPr marL="0" indent="0" algn="ctr">
              <a:buNone/>
            </a:pPr>
            <a:r>
              <a:rPr lang="en-US" sz="2800" i="1" dirty="0"/>
              <a:t>Leave the state better than it was.</a:t>
            </a:r>
            <a:endParaRPr lang="en-US" dirty="0"/>
          </a:p>
        </p:txBody>
      </p:sp>
    </p:spTree>
    <p:extLst>
      <p:ext uri="{BB962C8B-B14F-4D97-AF65-F5344CB8AC3E}">
        <p14:creationId xmlns:p14="http://schemas.microsoft.com/office/powerpoint/2010/main" val="3016782635"/>
      </p:ext>
    </p:extLst>
  </p:cSld>
  <p:clrMapOvr>
    <a:masterClrMapping/>
  </p:clrMapOvr>
  <p:transition spd="med">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for the Year Ahead</a:t>
            </a:r>
          </a:p>
        </p:txBody>
      </p:sp>
      <p:sp>
        <p:nvSpPr>
          <p:cNvPr id="3" name="Content Placeholder 2"/>
          <p:cNvSpPr>
            <a:spLocks noGrp="1"/>
          </p:cNvSpPr>
          <p:nvPr>
            <p:ph idx="1"/>
          </p:nvPr>
        </p:nvSpPr>
        <p:spPr/>
        <p:txBody>
          <a:bodyPr/>
          <a:lstStyle/>
          <a:p>
            <a:pPr>
              <a:buFont typeface="Arial"/>
              <a:buChar char="•"/>
            </a:pPr>
            <a:r>
              <a:rPr lang="en-US" dirty="0"/>
              <a:t>Capitalize on PR opportunities. </a:t>
            </a:r>
          </a:p>
          <a:p>
            <a:pPr>
              <a:buFont typeface="Arial"/>
              <a:buChar char="•"/>
            </a:pPr>
            <a:r>
              <a:rPr lang="en-US" dirty="0"/>
              <a:t>Communicate, communicate and communicate again. </a:t>
            </a:r>
          </a:p>
          <a:p>
            <a:pPr>
              <a:buFont typeface="Arial"/>
              <a:buChar char="•"/>
            </a:pPr>
            <a:r>
              <a:rPr lang="en-US" dirty="0"/>
              <a:t>Star council is a roadmap for retention and experience. </a:t>
            </a:r>
          </a:p>
          <a:p>
            <a:pPr>
              <a:buFont typeface="Arial"/>
              <a:buChar char="•"/>
            </a:pPr>
            <a:r>
              <a:rPr lang="en-US" dirty="0"/>
              <a:t>Make membership personal. </a:t>
            </a:r>
          </a:p>
          <a:p>
            <a:pPr>
              <a:buFont typeface="Arial"/>
              <a:buChar char="•"/>
            </a:pPr>
            <a:r>
              <a:rPr lang="en-US" dirty="0"/>
              <a:t>Retention begins on day one.</a:t>
            </a:r>
          </a:p>
          <a:p>
            <a:pPr>
              <a:buFont typeface="Arial"/>
              <a:buChar char="•"/>
            </a:pPr>
            <a:r>
              <a:rPr lang="en-US" dirty="0"/>
              <a:t>We are all in this together.</a:t>
            </a:r>
          </a:p>
          <a:p>
            <a:pPr>
              <a:buFont typeface="Arial"/>
              <a:buChar char="•"/>
            </a:pPr>
            <a:endParaRPr lang="en-US" dirty="0"/>
          </a:p>
          <a:p>
            <a:pPr>
              <a:buFont typeface="Arial"/>
              <a:buChar char="•"/>
            </a:pPr>
            <a:endParaRPr lang="en-US" dirty="0"/>
          </a:p>
          <a:p>
            <a:pPr marL="0" indent="0" algn="ctr">
              <a:buNone/>
            </a:pPr>
            <a:r>
              <a:rPr lang="en-US" sz="2800" i="1" dirty="0"/>
              <a:t>If it’s not us, then who will it be?</a:t>
            </a:r>
          </a:p>
          <a:p>
            <a:pPr>
              <a:buFont typeface="Arial"/>
              <a:buChar char="•"/>
            </a:pPr>
            <a:endParaRPr lang="en-US" dirty="0"/>
          </a:p>
          <a:p>
            <a:pPr>
              <a:buFont typeface="Arial"/>
              <a:buChar char="•"/>
            </a:pPr>
            <a:endParaRPr lang="en-US" dirty="0"/>
          </a:p>
          <a:p>
            <a:pPr>
              <a:buFont typeface="Arial"/>
              <a:buChar char="•"/>
            </a:pPr>
            <a:endParaRPr lang="en-US" dirty="0"/>
          </a:p>
          <a:p>
            <a:endParaRPr lang="en-US" dirty="0"/>
          </a:p>
        </p:txBody>
      </p:sp>
    </p:spTree>
    <p:extLst>
      <p:ext uri="{BB962C8B-B14F-4D97-AF65-F5344CB8AC3E}">
        <p14:creationId xmlns:p14="http://schemas.microsoft.com/office/powerpoint/2010/main" val="1175930521"/>
      </p:ext>
    </p:extLst>
  </p:cSld>
  <p:clrMapOvr>
    <a:masterClrMapping/>
  </p:clrMapOvr>
  <p:transition spd="med">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for the Year Ahead</a:t>
            </a:r>
          </a:p>
        </p:txBody>
      </p:sp>
      <p:sp>
        <p:nvSpPr>
          <p:cNvPr id="3" name="Content Placeholder 2"/>
          <p:cNvSpPr>
            <a:spLocks noGrp="1"/>
          </p:cNvSpPr>
          <p:nvPr>
            <p:ph idx="1"/>
          </p:nvPr>
        </p:nvSpPr>
        <p:spPr/>
        <p:txBody>
          <a:bodyPr/>
          <a:lstStyle/>
          <a:p>
            <a:pPr>
              <a:buFont typeface="Arial"/>
              <a:buChar char="•"/>
            </a:pPr>
            <a:r>
              <a:rPr lang="en-US" dirty="0"/>
              <a:t>Safe Environment.</a:t>
            </a:r>
          </a:p>
          <a:p>
            <a:pPr lvl="1">
              <a:buFont typeface="Arial"/>
              <a:buChar char="•"/>
            </a:pPr>
            <a:r>
              <a:rPr lang="en-US" dirty="0"/>
              <a:t>SECURE 100% State Officer and Director Compliance</a:t>
            </a:r>
          </a:p>
          <a:p>
            <a:pPr lvl="1">
              <a:buFont typeface="Arial"/>
              <a:buChar char="•"/>
            </a:pPr>
            <a:r>
              <a:rPr lang="en-US" dirty="0"/>
              <a:t>ENSURE that councils submit their Election of Officers (Form 185) and Service Program Personnel Report (Form 365)</a:t>
            </a:r>
          </a:p>
          <a:p>
            <a:pPr>
              <a:buFont typeface="Arial"/>
              <a:buChar char="•"/>
            </a:pPr>
            <a:r>
              <a:rPr lang="en-US" dirty="0"/>
              <a:t>Church drives work…if done the right way.</a:t>
            </a:r>
          </a:p>
          <a:p>
            <a:pPr lvl="1">
              <a:buFont typeface="Arial"/>
              <a:buChar char="•"/>
            </a:pPr>
            <a:r>
              <a:rPr lang="en-US" dirty="0"/>
              <a:t>Multiple opportunities to participate in Delta Church Drive Training by RTD Ken White</a:t>
            </a:r>
          </a:p>
          <a:p>
            <a:pPr marL="457200" lvl="1" indent="0">
              <a:buNone/>
            </a:pPr>
            <a:endParaRPr lang="en-US" dirty="0"/>
          </a:p>
          <a:p>
            <a:pPr marL="57150" indent="0" algn="ctr">
              <a:buNone/>
            </a:pPr>
            <a:r>
              <a:rPr lang="en-US" sz="2200" i="1" dirty="0"/>
              <a:t>Recruit for the future – where are we going to be in 10 years</a:t>
            </a:r>
          </a:p>
          <a:p>
            <a:pPr lvl="1">
              <a:buFont typeface="Arial"/>
              <a:buChar char="•"/>
            </a:pPr>
            <a:endParaRPr lang="en-US" dirty="0"/>
          </a:p>
          <a:p>
            <a:pPr marL="457200" lvl="1" indent="0" algn="ctr">
              <a:buNone/>
            </a:pPr>
            <a:endParaRPr lang="en-US" dirty="0"/>
          </a:p>
          <a:p>
            <a:pPr marL="457200" lvl="1" indent="0" algn="ctr">
              <a:buNone/>
            </a:pPr>
            <a:endParaRPr lang="en-US" sz="2400" dirty="0"/>
          </a:p>
          <a:p>
            <a:pPr>
              <a:buFont typeface="Arial"/>
              <a:buChar char="•"/>
            </a:pPr>
            <a:endParaRPr lang="en-US" dirty="0"/>
          </a:p>
          <a:p>
            <a:pPr lvl="1">
              <a:buFont typeface="Arial"/>
              <a:buChar char="•"/>
            </a:pPr>
            <a:endParaRPr lang="en-US" dirty="0"/>
          </a:p>
          <a:p>
            <a:endParaRPr lang="en-US" dirty="0"/>
          </a:p>
        </p:txBody>
      </p:sp>
    </p:spTree>
    <p:extLst>
      <p:ext uri="{BB962C8B-B14F-4D97-AF65-F5344CB8AC3E}">
        <p14:creationId xmlns:p14="http://schemas.microsoft.com/office/powerpoint/2010/main" val="441371904"/>
      </p:ext>
    </p:extLst>
  </p:cSld>
  <p:clrMapOvr>
    <a:masterClrMapping/>
  </p:clrMapOvr>
  <p:transition spd="med">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DBB169-FE2B-4E17-8BE8-C04E0AD2F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900" y="533400"/>
            <a:ext cx="4648199" cy="4663642"/>
          </a:xfrm>
          <a:prstGeom prst="rect">
            <a:avLst/>
          </a:prstGeom>
        </p:spPr>
      </p:pic>
    </p:spTree>
    <p:extLst>
      <p:ext uri="{BB962C8B-B14F-4D97-AF65-F5344CB8AC3E}">
        <p14:creationId xmlns:p14="http://schemas.microsoft.com/office/powerpoint/2010/main" val="2808313159"/>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4" name="Title 3">
            <a:extLst>
              <a:ext uri="{FF2B5EF4-FFF2-40B4-BE49-F238E27FC236}">
                <a16:creationId xmlns:a16="http://schemas.microsoft.com/office/drawing/2014/main" id="{E160C95B-6B91-4288-8D42-84376AFEB1D1}"/>
              </a:ext>
            </a:extLst>
          </p:cNvPr>
          <p:cNvSpPr>
            <a:spLocks noGrp="1"/>
          </p:cNvSpPr>
          <p:nvPr>
            <p:ph type="title"/>
          </p:nvPr>
        </p:nvSpPr>
        <p:spPr/>
        <p:txBody>
          <a:bodyPr/>
          <a:lstStyle/>
          <a:p>
            <a:r>
              <a:rPr lang="en-US" sz="4400" i="1" dirty="0"/>
              <a:t>Meeting Comes to Order</a:t>
            </a:r>
          </a:p>
        </p:txBody>
      </p:sp>
      <p:sp>
        <p:nvSpPr>
          <p:cNvPr id="3" name="Text Placeholder 2">
            <a:extLst>
              <a:ext uri="{FF2B5EF4-FFF2-40B4-BE49-F238E27FC236}">
                <a16:creationId xmlns:a16="http://schemas.microsoft.com/office/drawing/2014/main" id="{18F7BE59-1ED1-475A-99B1-042F6A3C34D3}"/>
              </a:ext>
            </a:extLst>
          </p:cNvPr>
          <p:cNvSpPr>
            <a:spLocks noGrp="1"/>
          </p:cNvSpPr>
          <p:nvPr>
            <p:ph type="body" sz="quarter" idx="11"/>
          </p:nvPr>
        </p:nvSpPr>
        <p:spPr/>
        <p:txBody>
          <a:bodyPr/>
          <a:lstStyle/>
          <a:p>
            <a:r>
              <a:rPr lang="en-US" b="1" i="0" dirty="0"/>
              <a:t>Greg Keller  </a:t>
            </a:r>
            <a:br>
              <a:rPr lang="en-US" i="0" dirty="0"/>
            </a:br>
            <a:r>
              <a:rPr lang="en-US" dirty="0"/>
              <a:t>Knights of Columbus </a:t>
            </a:r>
            <a:br>
              <a:rPr lang="en-US" dirty="0"/>
            </a:br>
            <a:r>
              <a:rPr lang="en-US" dirty="0"/>
              <a:t>Utah State Deputy</a:t>
            </a:r>
          </a:p>
        </p:txBody>
      </p:sp>
      <p:pic>
        <p:nvPicPr>
          <p:cNvPr id="138" name="Google Shape;138;p18"/>
          <p:cNvPicPr preferRelativeResize="0"/>
          <p:nvPr/>
        </p:nvPicPr>
        <p:blipFill rotWithShape="1">
          <a:blip r:embed="rId3">
            <a:alphaModFix/>
          </a:blip>
          <a:srcRect/>
          <a:stretch/>
        </p:blipFill>
        <p:spPr>
          <a:xfrm>
            <a:off x="1447799" y="1447800"/>
            <a:ext cx="2971799" cy="3962400"/>
          </a:xfrm>
          <a:prstGeom prst="rect">
            <a:avLst/>
          </a:prstGeom>
          <a:noFill/>
          <a:ln>
            <a:noFill/>
          </a:ln>
        </p:spPr>
      </p:pic>
    </p:spTree>
    <p:extLst>
      <p:ext uri="{BB962C8B-B14F-4D97-AF65-F5344CB8AC3E}">
        <p14:creationId xmlns:p14="http://schemas.microsoft.com/office/powerpoint/2010/main" val="2116991612"/>
      </p:ext>
    </p:extLst>
  </p:cSld>
  <p:clrMapOvr>
    <a:masterClrMapping/>
  </p:clrMapOvr>
  <p:transition spd="med">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C558E3-98AF-449F-B968-8F8C5E6EF418}"/>
              </a:ext>
            </a:extLst>
          </p:cNvPr>
          <p:cNvSpPr>
            <a:spLocks noGrp="1"/>
          </p:cNvSpPr>
          <p:nvPr>
            <p:ph type="title"/>
          </p:nvPr>
        </p:nvSpPr>
        <p:spPr>
          <a:xfrm>
            <a:off x="4953000" y="685800"/>
            <a:ext cx="3733800" cy="1828800"/>
          </a:xfrm>
        </p:spPr>
        <p:txBody>
          <a:bodyPr/>
          <a:lstStyle/>
          <a:p>
            <a:r>
              <a:rPr lang="en-US" dirty="0"/>
              <a:t>Financial Secretary Break Out Session</a:t>
            </a:r>
            <a:br>
              <a:rPr lang="en-US" dirty="0"/>
            </a:br>
            <a:r>
              <a:rPr lang="en-US" dirty="0"/>
              <a:t>(Classrooms 1 &amp; 2)</a:t>
            </a:r>
          </a:p>
        </p:txBody>
      </p:sp>
      <p:sp>
        <p:nvSpPr>
          <p:cNvPr id="6" name="Text Placeholder 5">
            <a:extLst>
              <a:ext uri="{FF2B5EF4-FFF2-40B4-BE49-F238E27FC236}">
                <a16:creationId xmlns:a16="http://schemas.microsoft.com/office/drawing/2014/main" id="{3BCB195B-3A75-47F3-AE86-9BDB6900575F}"/>
              </a:ext>
            </a:extLst>
          </p:cNvPr>
          <p:cNvSpPr>
            <a:spLocks noGrp="1"/>
          </p:cNvSpPr>
          <p:nvPr>
            <p:ph type="body" sz="quarter" idx="11"/>
          </p:nvPr>
        </p:nvSpPr>
        <p:spPr/>
        <p:txBody>
          <a:bodyPr/>
          <a:lstStyle/>
          <a:p>
            <a:r>
              <a:rPr lang="en-US" b="1" i="0" dirty="0"/>
              <a:t>William “Bill” Kelly</a:t>
            </a:r>
            <a:br>
              <a:rPr lang="en-US" b="1" i="0" dirty="0"/>
            </a:br>
            <a:r>
              <a:rPr lang="en-US" dirty="0"/>
              <a:t>Knights of Columbus </a:t>
            </a:r>
            <a:br>
              <a:rPr lang="en-US" dirty="0"/>
            </a:br>
            <a:r>
              <a:rPr lang="en-US" dirty="0"/>
              <a:t>Utah State Advocate</a:t>
            </a:r>
            <a:br>
              <a:rPr lang="en-US" dirty="0"/>
            </a:br>
            <a:r>
              <a:rPr lang="en-US" sz="1800" b="1" dirty="0">
                <a:solidFill>
                  <a:srgbClr val="FFFF00"/>
                </a:solidFill>
              </a:rPr>
              <a:t>Financial Secretary, Council 12181</a:t>
            </a:r>
            <a:endParaRPr lang="en-US" b="1" dirty="0">
              <a:solidFill>
                <a:srgbClr val="FFFF00"/>
              </a:solidFill>
            </a:endParaRPr>
          </a:p>
        </p:txBody>
      </p:sp>
      <p:pic>
        <p:nvPicPr>
          <p:cNvPr id="5" name="Google Shape;487;p59">
            <a:extLst>
              <a:ext uri="{FF2B5EF4-FFF2-40B4-BE49-F238E27FC236}">
                <a16:creationId xmlns:a16="http://schemas.microsoft.com/office/drawing/2014/main" id="{2FD3913D-C6E3-42A0-A8D6-EBF2A9967470}"/>
              </a:ext>
            </a:extLst>
          </p:cNvPr>
          <p:cNvPicPr preferRelativeResize="0"/>
          <p:nvPr/>
        </p:nvPicPr>
        <p:blipFill rotWithShape="1">
          <a:blip r:embed="rId3">
            <a:alphaModFix/>
          </a:blip>
          <a:srcRect/>
          <a:stretch/>
        </p:blipFill>
        <p:spPr>
          <a:xfrm>
            <a:off x="1385972" y="1447799"/>
            <a:ext cx="3033628" cy="3962400"/>
          </a:xfrm>
          <a:prstGeom prst="rect">
            <a:avLst/>
          </a:prstGeom>
          <a:noFill/>
          <a:ln>
            <a:noFill/>
          </a:ln>
        </p:spPr>
      </p:pic>
    </p:spTree>
    <p:extLst>
      <p:ext uri="{BB962C8B-B14F-4D97-AF65-F5344CB8AC3E}">
        <p14:creationId xmlns:p14="http://schemas.microsoft.com/office/powerpoint/2010/main" val="2607883651"/>
      </p:ext>
    </p:extLst>
  </p:cSld>
  <p:clrMapOvr>
    <a:masterClrMapping/>
  </p:clrMapOvr>
  <p:transition spd="med">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3" name="Text Placeholder 2">
            <a:extLst>
              <a:ext uri="{FF2B5EF4-FFF2-40B4-BE49-F238E27FC236}">
                <a16:creationId xmlns:a16="http://schemas.microsoft.com/office/drawing/2014/main" id="{AB19243A-063D-42FE-9FA5-EA120A020CAB}"/>
              </a:ext>
            </a:extLst>
          </p:cNvPr>
          <p:cNvSpPr>
            <a:spLocks noGrp="1"/>
          </p:cNvSpPr>
          <p:nvPr>
            <p:ph type="body" sz="quarter" idx="11"/>
          </p:nvPr>
        </p:nvSpPr>
        <p:spPr/>
        <p:txBody>
          <a:bodyPr/>
          <a:lstStyle/>
          <a:p>
            <a:r>
              <a:rPr lang="en-US" b="1" i="0" dirty="0"/>
              <a:t>Ryan Graveley</a:t>
            </a:r>
            <a:br>
              <a:rPr lang="en-US" i="0" dirty="0"/>
            </a:br>
            <a:r>
              <a:rPr lang="en-US" dirty="0"/>
              <a:t>Knights of Columbus </a:t>
            </a:r>
            <a:br>
              <a:rPr lang="en-US" dirty="0"/>
            </a:br>
            <a:r>
              <a:rPr lang="en-US" dirty="0"/>
              <a:t>Utah State Warden</a:t>
            </a:r>
          </a:p>
        </p:txBody>
      </p:sp>
      <p:pic>
        <p:nvPicPr>
          <p:cNvPr id="5" name="Google Shape;636;p73">
            <a:extLst>
              <a:ext uri="{FF2B5EF4-FFF2-40B4-BE49-F238E27FC236}">
                <a16:creationId xmlns:a16="http://schemas.microsoft.com/office/drawing/2014/main" id="{4E3566E9-E267-4127-B7F4-AFC06DFF1A2A}"/>
              </a:ext>
            </a:extLst>
          </p:cNvPr>
          <p:cNvPicPr preferRelativeResize="0"/>
          <p:nvPr/>
        </p:nvPicPr>
        <p:blipFill rotWithShape="1">
          <a:blip r:embed="rId3">
            <a:alphaModFix/>
          </a:blip>
          <a:srcRect/>
          <a:stretch/>
        </p:blipFill>
        <p:spPr>
          <a:xfrm>
            <a:off x="1447800" y="1782339"/>
            <a:ext cx="2971800" cy="3598122"/>
          </a:xfrm>
          <a:prstGeom prst="rect">
            <a:avLst/>
          </a:prstGeom>
          <a:noFill/>
          <a:ln>
            <a:noFill/>
          </a:ln>
        </p:spPr>
      </p:pic>
      <p:sp>
        <p:nvSpPr>
          <p:cNvPr id="4" name="Title 3">
            <a:extLst>
              <a:ext uri="{FF2B5EF4-FFF2-40B4-BE49-F238E27FC236}">
                <a16:creationId xmlns:a16="http://schemas.microsoft.com/office/drawing/2014/main" id="{A2B5A172-C5A7-4EBC-A9D4-6FCD633C8FC7}"/>
              </a:ext>
            </a:extLst>
          </p:cNvPr>
          <p:cNvSpPr>
            <a:spLocks noGrp="1"/>
          </p:cNvSpPr>
          <p:nvPr>
            <p:ph type="title"/>
          </p:nvPr>
        </p:nvSpPr>
        <p:spPr/>
        <p:txBody>
          <a:bodyPr/>
          <a:lstStyle/>
          <a:p>
            <a:r>
              <a:rPr lang="en-US" dirty="0"/>
              <a:t>Prepare for Reporting</a:t>
            </a:r>
          </a:p>
        </p:txBody>
      </p:sp>
    </p:spTree>
    <p:extLst>
      <p:ext uri="{BB962C8B-B14F-4D97-AF65-F5344CB8AC3E}">
        <p14:creationId xmlns:p14="http://schemas.microsoft.com/office/powerpoint/2010/main" val="1240007283"/>
      </p:ext>
    </p:extLst>
  </p:cSld>
  <p:clrMapOvr>
    <a:masterClrMapping/>
  </p:clrMapOvr>
  <p:transition spd="med">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0"/>
          <p:cNvSpPr txBox="1">
            <a:spLocks noGrp="1"/>
          </p:cNvSpPr>
          <p:nvPr>
            <p:ph type="ctrTitle"/>
          </p:nvPr>
        </p:nvSpPr>
        <p:spPr>
          <a:xfrm>
            <a:off x="990600" y="228601"/>
            <a:ext cx="7772400" cy="838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Council Reporting</a:t>
            </a:r>
            <a:endParaRPr dirty="0"/>
          </a:p>
        </p:txBody>
      </p:sp>
      <p:sp>
        <p:nvSpPr>
          <p:cNvPr id="191" name="Google Shape;191;p20"/>
          <p:cNvSpPr txBox="1">
            <a:spLocks noGrp="1"/>
          </p:cNvSpPr>
          <p:nvPr>
            <p:ph type="subTitle" idx="1"/>
          </p:nvPr>
        </p:nvSpPr>
        <p:spPr>
          <a:xfrm>
            <a:off x="990600" y="1371600"/>
            <a:ext cx="7772400" cy="3733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3200"/>
              <a:buFont typeface="Arial"/>
              <a:buNone/>
            </a:pPr>
            <a:r>
              <a:rPr lang="en-US" dirty="0"/>
              <a:t>Form Number, Title, and Due Date</a:t>
            </a:r>
            <a:endParaRPr dirty="0"/>
          </a:p>
          <a:p>
            <a:pPr marL="457200" lvl="0" indent="-406400" algn="l" rtl="0">
              <a:spcBef>
                <a:spcPts val="640"/>
              </a:spcBef>
              <a:spcAft>
                <a:spcPts val="0"/>
              </a:spcAft>
              <a:buClr>
                <a:schemeClr val="lt1"/>
              </a:buClr>
              <a:buSzPts val="2400"/>
              <a:buFont typeface="Arial"/>
              <a:buChar char="•"/>
            </a:pPr>
            <a:r>
              <a:rPr lang="en-US" sz="2400" dirty="0"/>
              <a:t>185-Report of Officer Chosen for Term-7/1</a:t>
            </a:r>
            <a:endParaRPr sz="2400" dirty="0"/>
          </a:p>
          <a:p>
            <a:pPr marL="457200" lvl="0" indent="-406400" algn="l" rtl="0">
              <a:spcBef>
                <a:spcPts val="640"/>
              </a:spcBef>
              <a:spcAft>
                <a:spcPts val="0"/>
              </a:spcAft>
              <a:buSzPts val="2400"/>
              <a:buChar char="•"/>
            </a:pPr>
            <a:r>
              <a:rPr lang="en-US" sz="2400" dirty="0"/>
              <a:t>365-Service Program Personnel Report-8/1</a:t>
            </a:r>
            <a:endParaRPr sz="2400" dirty="0"/>
          </a:p>
          <a:p>
            <a:pPr marL="457200" lvl="0" indent="-406400" algn="l" rtl="0">
              <a:spcBef>
                <a:spcPts val="640"/>
              </a:spcBef>
              <a:spcAft>
                <a:spcPts val="0"/>
              </a:spcAft>
              <a:buSzPts val="2400"/>
              <a:buChar char="•"/>
            </a:pPr>
            <a:r>
              <a:rPr lang="en-US" sz="2400" dirty="0"/>
              <a:t>1295-Semiannual Council Audit-2/15 and 8/15</a:t>
            </a:r>
            <a:endParaRPr sz="2400" dirty="0"/>
          </a:p>
          <a:p>
            <a:pPr marL="457200" lvl="0" indent="-406400" algn="l" rtl="0">
              <a:spcBef>
                <a:spcPts val="640"/>
              </a:spcBef>
              <a:spcAft>
                <a:spcPts val="0"/>
              </a:spcAft>
              <a:buSzPts val="2400"/>
              <a:buChar char="•"/>
            </a:pPr>
            <a:r>
              <a:rPr lang="en-US" sz="2400" dirty="0"/>
              <a:t>1728-Annual Survey of Fraternal Activity-1/31</a:t>
            </a:r>
            <a:endParaRPr sz="2400" dirty="0"/>
          </a:p>
          <a:p>
            <a:pPr marL="457200" lvl="0" indent="-406400" algn="l" rtl="0">
              <a:spcBef>
                <a:spcPts val="640"/>
              </a:spcBef>
              <a:spcAft>
                <a:spcPts val="0"/>
              </a:spcAft>
              <a:buSzPts val="2400"/>
              <a:buChar char="•"/>
            </a:pPr>
            <a:r>
              <a:rPr lang="en-US" sz="2400" dirty="0"/>
              <a:t>4584-Partnership Profile Report with Special Olympics-1/31</a:t>
            </a:r>
            <a:endParaRPr sz="2400" dirty="0"/>
          </a:p>
          <a:p>
            <a:pPr marL="457200" lvl="0" indent="-406400" algn="l" rtl="0">
              <a:spcBef>
                <a:spcPts val="640"/>
              </a:spcBef>
              <a:spcAft>
                <a:spcPts val="0"/>
              </a:spcAft>
              <a:buSzPts val="2400"/>
              <a:buChar char="•"/>
            </a:pPr>
            <a:r>
              <a:rPr lang="en-US" sz="2400" dirty="0"/>
              <a:t>SP-7-Columbian Award Application-6/30</a:t>
            </a:r>
            <a:endParaRPr sz="2400" dirty="0"/>
          </a:p>
          <a:p>
            <a:pPr marL="0" lvl="0" indent="0" algn="l" rtl="0">
              <a:spcBef>
                <a:spcPts val="640"/>
              </a:spcBef>
              <a:spcAft>
                <a:spcPts val="0"/>
              </a:spcAft>
              <a:buClr>
                <a:schemeClr val="lt1"/>
              </a:buClr>
              <a:buSzPts val="3200"/>
              <a:buFont typeface="Arial"/>
              <a:buNone/>
            </a:pPr>
            <a:endParaRPr sz="2400" dirty="0"/>
          </a:p>
          <a:p>
            <a:pPr marL="457200" lvl="0" indent="-254000" algn="l" rtl="0">
              <a:spcBef>
                <a:spcPts val="640"/>
              </a:spcBef>
              <a:spcAft>
                <a:spcPts val="0"/>
              </a:spcAft>
              <a:buClr>
                <a:schemeClr val="lt1"/>
              </a:buClr>
              <a:buSzPts val="3200"/>
              <a:buFont typeface="Arial"/>
              <a:buNone/>
            </a:pPr>
            <a:endParaRPr sz="2400" dirty="0"/>
          </a:p>
          <a:p>
            <a:pPr marL="0" lvl="0" indent="0" algn="l" rtl="0">
              <a:spcBef>
                <a:spcPts val="640"/>
              </a:spcBef>
              <a:spcAft>
                <a:spcPts val="0"/>
              </a:spcAft>
              <a:buClr>
                <a:schemeClr val="lt1"/>
              </a:buClr>
              <a:buSzPts val="3200"/>
              <a:buFont typeface="Arial"/>
              <a:buNone/>
            </a:pPr>
            <a:endParaRPr sz="2400" dirty="0"/>
          </a:p>
        </p:txBody>
      </p:sp>
    </p:spTree>
  </p:cSld>
  <p:clrMapOvr>
    <a:masterClrMapping/>
  </p:clrMapOvr>
  <p:transition spd="med">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1"/>
          <p:cNvSpPr txBox="1">
            <a:spLocks noGrp="1"/>
          </p:cNvSpPr>
          <p:nvPr>
            <p:ph type="ctrTitle"/>
          </p:nvPr>
        </p:nvSpPr>
        <p:spPr>
          <a:xfrm>
            <a:off x="990600" y="228601"/>
            <a:ext cx="7772400" cy="838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Council Reporting, continued</a:t>
            </a:r>
            <a:endParaRPr dirty="0"/>
          </a:p>
        </p:txBody>
      </p:sp>
      <p:sp>
        <p:nvSpPr>
          <p:cNvPr id="201" name="Google Shape;201;p21"/>
          <p:cNvSpPr txBox="1">
            <a:spLocks noGrp="1"/>
          </p:cNvSpPr>
          <p:nvPr>
            <p:ph type="subTitle" idx="1"/>
          </p:nvPr>
        </p:nvSpPr>
        <p:spPr>
          <a:xfrm>
            <a:off x="990600" y="1371600"/>
            <a:ext cx="7772400" cy="3733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3200"/>
              <a:buFont typeface="Arial"/>
              <a:buNone/>
            </a:pPr>
            <a:r>
              <a:rPr lang="en-US" sz="2400" dirty="0"/>
              <a:t>Form Number, Title, and Due Date</a:t>
            </a:r>
            <a:endParaRPr sz="2400" dirty="0"/>
          </a:p>
          <a:p>
            <a:pPr marL="457200" lvl="0" indent="-406400" algn="l" rtl="0">
              <a:spcBef>
                <a:spcPts val="640"/>
              </a:spcBef>
              <a:spcAft>
                <a:spcPts val="0"/>
              </a:spcAft>
              <a:buClr>
                <a:schemeClr val="lt1"/>
              </a:buClr>
              <a:buSzPts val="2400"/>
              <a:buFont typeface="Arial"/>
              <a:buChar char="•"/>
            </a:pPr>
            <a:r>
              <a:rPr lang="en-US" sz="2400" dirty="0"/>
              <a:t>2863-RSVP Refund and Plaque Application-6/30</a:t>
            </a:r>
            <a:endParaRPr sz="2400" dirty="0"/>
          </a:p>
          <a:p>
            <a:pPr marL="457200" lvl="0" indent="-406400" algn="l" rtl="0">
              <a:spcBef>
                <a:spcPts val="640"/>
              </a:spcBef>
              <a:spcAft>
                <a:spcPts val="0"/>
              </a:spcAft>
              <a:buSzPts val="2400"/>
              <a:buChar char="•"/>
            </a:pPr>
            <a:r>
              <a:rPr lang="en-US" sz="2400" dirty="0"/>
              <a:t>10057-Food For Families Report Form-6/30</a:t>
            </a:r>
            <a:endParaRPr sz="2400" dirty="0"/>
          </a:p>
          <a:p>
            <a:pPr marL="457200" lvl="0" indent="-406400" algn="l" rtl="0">
              <a:spcBef>
                <a:spcPts val="640"/>
              </a:spcBef>
              <a:spcAft>
                <a:spcPts val="0"/>
              </a:spcAft>
              <a:buSzPts val="2400"/>
              <a:buChar char="•"/>
            </a:pPr>
            <a:r>
              <a:rPr lang="en-US" sz="2400" dirty="0"/>
              <a:t>2630-Annual Report KofC Round Table-6/30</a:t>
            </a:r>
            <a:endParaRPr sz="2400" dirty="0"/>
          </a:p>
          <a:p>
            <a:pPr marL="457200" lvl="0" indent="-406400" algn="l" rtl="0">
              <a:spcBef>
                <a:spcPts val="640"/>
              </a:spcBef>
              <a:spcAft>
                <a:spcPts val="0"/>
              </a:spcAft>
              <a:buSzPts val="2400"/>
              <a:buChar char="•"/>
            </a:pPr>
            <a:r>
              <a:rPr lang="en-US" sz="2400" dirty="0"/>
              <a:t>2629-Notice of Appointment of Round Table Coordinator-Due as appointed after 7/1 each year</a:t>
            </a:r>
            <a:endParaRPr sz="2400" dirty="0"/>
          </a:p>
          <a:p>
            <a:pPr marL="0" lvl="0" indent="0" algn="l" rtl="0">
              <a:spcBef>
                <a:spcPts val="640"/>
              </a:spcBef>
              <a:spcAft>
                <a:spcPts val="0"/>
              </a:spcAft>
              <a:buClr>
                <a:schemeClr val="lt1"/>
              </a:buClr>
              <a:buSzPts val="3200"/>
              <a:buFont typeface="Arial"/>
              <a:buNone/>
            </a:pPr>
            <a:endParaRPr sz="2400" dirty="0"/>
          </a:p>
          <a:p>
            <a:pPr marL="457200" lvl="0" indent="-254000" algn="l" rtl="0">
              <a:spcBef>
                <a:spcPts val="640"/>
              </a:spcBef>
              <a:spcAft>
                <a:spcPts val="0"/>
              </a:spcAft>
              <a:buClr>
                <a:schemeClr val="lt1"/>
              </a:buClr>
              <a:buSzPts val="3200"/>
              <a:buFont typeface="Arial"/>
              <a:buNone/>
            </a:pPr>
            <a:endParaRPr sz="2400" dirty="0"/>
          </a:p>
          <a:p>
            <a:pPr marL="0" lvl="0" indent="0" algn="l" rtl="0">
              <a:spcBef>
                <a:spcPts val="640"/>
              </a:spcBef>
              <a:spcAft>
                <a:spcPts val="0"/>
              </a:spcAft>
              <a:buClr>
                <a:schemeClr val="lt1"/>
              </a:buClr>
              <a:buSzPts val="3200"/>
              <a:buFont typeface="Arial"/>
              <a:buNone/>
            </a:pPr>
            <a:endParaRPr sz="2400" dirty="0"/>
          </a:p>
        </p:txBody>
      </p:sp>
    </p:spTree>
  </p:cSld>
  <p:clrMapOvr>
    <a:masterClrMapping/>
  </p:clrMapOvr>
  <p:transition spd="med">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2"/>
          <p:cNvSpPr txBox="1">
            <a:spLocks noGrp="1"/>
          </p:cNvSpPr>
          <p:nvPr>
            <p:ph type="ctrTitle"/>
          </p:nvPr>
        </p:nvSpPr>
        <p:spPr>
          <a:xfrm>
            <a:off x="990600" y="228601"/>
            <a:ext cx="7772400" cy="838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Council Reporting, continued</a:t>
            </a:r>
            <a:endParaRPr dirty="0"/>
          </a:p>
        </p:txBody>
      </p:sp>
      <p:sp>
        <p:nvSpPr>
          <p:cNvPr id="211" name="Google Shape;211;p22"/>
          <p:cNvSpPr txBox="1">
            <a:spLocks noGrp="1"/>
          </p:cNvSpPr>
          <p:nvPr>
            <p:ph type="subTitle" idx="1"/>
          </p:nvPr>
        </p:nvSpPr>
        <p:spPr>
          <a:xfrm>
            <a:off x="990600" y="1371600"/>
            <a:ext cx="7772400" cy="3733800"/>
          </a:xfrm>
          <a:prstGeom prst="rect">
            <a:avLst/>
          </a:prstGeom>
          <a:noFill/>
          <a:ln>
            <a:noFill/>
          </a:ln>
        </p:spPr>
        <p:txBody>
          <a:bodyPr spcFirstLastPara="1" wrap="square" lIns="91425" tIns="45700" rIns="91425" bIns="45700" anchor="t" anchorCtr="0">
            <a:noAutofit/>
          </a:bodyPr>
          <a:lstStyle/>
          <a:p>
            <a:pPr marL="0" lvl="0" indent="0" algn="l" rtl="0">
              <a:spcBef>
                <a:spcPts val="640"/>
              </a:spcBef>
              <a:spcAft>
                <a:spcPts val="0"/>
              </a:spcAft>
              <a:buNone/>
            </a:pPr>
            <a:r>
              <a:rPr lang="en-US" sz="3000" dirty="0"/>
              <a:t>Website:</a:t>
            </a:r>
          </a:p>
          <a:p>
            <a:pPr marL="0" lvl="0" indent="0" algn="l" rtl="0">
              <a:spcBef>
                <a:spcPts val="640"/>
              </a:spcBef>
              <a:spcAft>
                <a:spcPts val="0"/>
              </a:spcAft>
              <a:buNone/>
            </a:pPr>
            <a:r>
              <a:rPr lang="en-US" sz="3000" dirty="0"/>
              <a:t>	</a:t>
            </a:r>
            <a:r>
              <a:rPr lang="en-US" b="1" u="sng" dirty="0">
                <a:solidFill>
                  <a:srgbClr val="FFFF00"/>
                </a:solidFill>
                <a:hlinkClick r:id="rId3">
                  <a:extLst>
                    <a:ext uri="{A12FA001-AC4F-418D-AE19-62706E023703}">
                      <ahyp:hlinkClr xmlns:ahyp="http://schemas.microsoft.com/office/drawing/2018/hyperlinkcolor" val="tx"/>
                    </a:ext>
                  </a:extLst>
                </a:hlinkClick>
              </a:rPr>
              <a:t>https://www.kofc.org/forms</a:t>
            </a:r>
            <a:endParaRPr lang="en-US" b="1" u="sng" dirty="0">
              <a:solidFill>
                <a:srgbClr val="FFFF00"/>
              </a:solidFill>
            </a:endParaRPr>
          </a:p>
          <a:p>
            <a:pPr lvl="0">
              <a:spcBef>
                <a:spcPts val="640"/>
              </a:spcBef>
              <a:spcAft>
                <a:spcPts val="0"/>
              </a:spcAft>
            </a:pPr>
            <a:r>
              <a:rPr lang="en-US" sz="3000" dirty="0"/>
              <a:t>Resources:</a:t>
            </a:r>
            <a:endParaRPr sz="3000" dirty="0"/>
          </a:p>
          <a:p>
            <a:pPr marL="0" lvl="0" indent="0" algn="l" rtl="0">
              <a:spcBef>
                <a:spcPts val="640"/>
              </a:spcBef>
              <a:spcAft>
                <a:spcPts val="0"/>
              </a:spcAft>
              <a:buNone/>
            </a:pPr>
            <a:r>
              <a:rPr lang="en-US" sz="3000" dirty="0"/>
              <a:t>Supreme Council Department of Fraternal Mission, 1 Columbus Plaza, New Haven, CT 06510-3326 or (203) 752-4270</a:t>
            </a:r>
            <a:endParaRPr sz="3000" dirty="0"/>
          </a:p>
          <a:p>
            <a:pPr marL="0" lvl="0" indent="0" algn="l" rtl="0">
              <a:spcBef>
                <a:spcPts val="640"/>
              </a:spcBef>
              <a:spcAft>
                <a:spcPts val="0"/>
              </a:spcAft>
              <a:buNone/>
            </a:pPr>
            <a:endParaRPr sz="3000" dirty="0"/>
          </a:p>
          <a:p>
            <a:pPr marL="0" lvl="0" indent="0" algn="l" rtl="0">
              <a:spcBef>
                <a:spcPts val="640"/>
              </a:spcBef>
              <a:spcAft>
                <a:spcPts val="0"/>
              </a:spcAft>
              <a:buClr>
                <a:schemeClr val="lt1"/>
              </a:buClr>
              <a:buSzPts val="3200"/>
              <a:buFont typeface="Arial"/>
              <a:buNone/>
            </a:pPr>
            <a:endParaRPr sz="3000" dirty="0"/>
          </a:p>
          <a:p>
            <a:pPr marL="457200" lvl="0" indent="-254000" algn="l" rtl="0">
              <a:spcBef>
                <a:spcPts val="640"/>
              </a:spcBef>
              <a:spcAft>
                <a:spcPts val="0"/>
              </a:spcAft>
              <a:buClr>
                <a:schemeClr val="lt1"/>
              </a:buClr>
              <a:buSzPts val="3200"/>
              <a:buFont typeface="Arial"/>
              <a:buNone/>
            </a:pPr>
            <a:endParaRPr sz="2400" dirty="0"/>
          </a:p>
          <a:p>
            <a:pPr marL="0" lvl="0" indent="0" algn="l" rtl="0">
              <a:spcBef>
                <a:spcPts val="640"/>
              </a:spcBef>
              <a:spcAft>
                <a:spcPts val="0"/>
              </a:spcAft>
              <a:buClr>
                <a:schemeClr val="lt1"/>
              </a:buClr>
              <a:buSzPts val="3200"/>
              <a:buFont typeface="Arial"/>
              <a:buNone/>
            </a:pPr>
            <a:endParaRPr sz="2400" dirty="0"/>
          </a:p>
        </p:txBody>
      </p:sp>
    </p:spTree>
  </p:cSld>
  <p:clrMapOvr>
    <a:masterClrMapping/>
  </p:clrMapOvr>
  <p:transition spd="med">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3" name="Name and Title">
            <a:extLst>
              <a:ext uri="{FF2B5EF4-FFF2-40B4-BE49-F238E27FC236}">
                <a16:creationId xmlns:a16="http://schemas.microsoft.com/office/drawing/2014/main" id="{AB19243A-063D-42FE-9FA5-EA120A020CAB}"/>
              </a:ext>
            </a:extLst>
          </p:cNvPr>
          <p:cNvSpPr>
            <a:spLocks noGrp="1"/>
          </p:cNvSpPr>
          <p:nvPr>
            <p:ph type="body" sz="quarter" idx="11"/>
          </p:nvPr>
        </p:nvSpPr>
        <p:spPr/>
        <p:txBody>
          <a:bodyPr/>
          <a:lstStyle/>
          <a:p>
            <a:r>
              <a:rPr lang="en-US" b="1" i="0" dirty="0"/>
              <a:t>Andy Airriess</a:t>
            </a:r>
          </a:p>
          <a:p>
            <a:r>
              <a:rPr lang="en-US" dirty="0"/>
              <a:t>Knights of Columbus </a:t>
            </a:r>
            <a:br>
              <a:rPr lang="en-US" dirty="0"/>
            </a:br>
            <a:r>
              <a:rPr lang="en-US" sz="2300" dirty="0"/>
              <a:t>Immediate Past State Deputy</a:t>
            </a:r>
          </a:p>
        </p:txBody>
      </p:sp>
      <p:sp>
        <p:nvSpPr>
          <p:cNvPr id="4" name="Ageda Placeholder">
            <a:extLst>
              <a:ext uri="{FF2B5EF4-FFF2-40B4-BE49-F238E27FC236}">
                <a16:creationId xmlns:a16="http://schemas.microsoft.com/office/drawing/2014/main" id="{A2B5A172-C5A7-4EBC-A9D4-6FCD633C8FC7}"/>
              </a:ext>
            </a:extLst>
          </p:cNvPr>
          <p:cNvSpPr>
            <a:spLocks noGrp="1"/>
          </p:cNvSpPr>
          <p:nvPr>
            <p:ph type="title"/>
          </p:nvPr>
        </p:nvSpPr>
        <p:spPr>
          <a:xfrm>
            <a:off x="4953000" y="685800"/>
            <a:ext cx="3733800" cy="2209800"/>
          </a:xfrm>
        </p:spPr>
        <p:txBody>
          <a:bodyPr/>
          <a:lstStyle/>
          <a:p>
            <a:r>
              <a:rPr lang="en-US" dirty="0"/>
              <a:t>Council Communication and Public Relations (PR)</a:t>
            </a:r>
          </a:p>
        </p:txBody>
      </p:sp>
      <p:pic>
        <p:nvPicPr>
          <p:cNvPr id="6" name="IPSD Andy" descr="D:\Family\Andy\Knights\State Council\State Deputy Prep\Andy Airriess Utah SD Portrait.jpg">
            <a:extLst>
              <a:ext uri="{FF2B5EF4-FFF2-40B4-BE49-F238E27FC236}">
                <a16:creationId xmlns:a16="http://schemas.microsoft.com/office/drawing/2014/main" id="{460549D1-87F6-4B02-BCF0-9684B062B4FD}"/>
              </a:ext>
            </a:extLst>
          </p:cNvPr>
          <p:cNvPicPr>
            <a:picLocks noChangeAspect="1" noChangeArrowheads="1"/>
          </p:cNvPicPr>
          <p:nvPr/>
        </p:nvPicPr>
        <p:blipFill>
          <a:blip r:embed="rId3" cstate="print"/>
          <a:srcRect/>
          <a:stretch>
            <a:fillRect/>
          </a:stretch>
        </p:blipFill>
        <p:spPr bwMode="auto">
          <a:xfrm>
            <a:off x="1417906" y="1598612"/>
            <a:ext cx="3031588" cy="3792538"/>
          </a:xfrm>
          <a:prstGeom prst="rect">
            <a:avLst/>
          </a:prstGeom>
          <a:noFill/>
        </p:spPr>
      </p:pic>
    </p:spTree>
    <p:extLst>
      <p:ext uri="{BB962C8B-B14F-4D97-AF65-F5344CB8AC3E}">
        <p14:creationId xmlns:p14="http://schemas.microsoft.com/office/powerpoint/2010/main" val="1739239899"/>
      </p:ext>
    </p:extLst>
  </p:cSld>
  <p:clrMapOvr>
    <a:masterClrMapping/>
  </p:clrMapOvr>
  <p:transition spd="med">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Public Relations</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p:txBody>
          <a:bodyPr/>
          <a:lstStyle/>
          <a:p>
            <a:pPr algn="l"/>
            <a:endParaRPr lang="en-US" dirty="0"/>
          </a:p>
          <a:p>
            <a:pPr marL="457200" indent="-457200" algn="l">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3354490818"/>
      </p:ext>
    </p:extLst>
  </p:cSld>
  <p:clrMapOvr>
    <a:masterClrMapping/>
  </p:clrMapOvr>
  <p:transition spd="med">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strike="sngStrike" dirty="0"/>
              <a:t>Public Relations</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p:txBody>
          <a:bodyPr/>
          <a:lstStyle/>
          <a:p>
            <a:pPr algn="l"/>
            <a:endParaRPr lang="en-US" dirty="0"/>
          </a:p>
          <a:p>
            <a:pPr marL="457200" indent="-457200" algn="l">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1356232871"/>
      </p:ext>
    </p:extLst>
  </p:cSld>
  <p:clrMapOvr>
    <a:masterClrMapping/>
  </p:clrMapOvr>
  <p:transition spd="med">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Communication</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p:txBody>
          <a:bodyPr/>
          <a:lstStyle/>
          <a:p>
            <a:pPr algn="l"/>
            <a:endParaRPr lang="en-US" dirty="0"/>
          </a:p>
          <a:p>
            <a:pPr marL="457200" indent="-457200" algn="l">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2481312006"/>
      </p:ext>
    </p:extLst>
  </p:cSld>
  <p:clrMapOvr>
    <a:masterClrMapping/>
  </p:clrMapOvr>
  <p:transition spd="med">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Communication</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p:txBody>
          <a:bodyPr/>
          <a:lstStyle/>
          <a:p>
            <a:pPr algn="l"/>
            <a:r>
              <a:rPr lang="en-US" dirty="0"/>
              <a:t>3 Kinds of Communication</a:t>
            </a:r>
            <a:endParaRPr lang="en-US" sz="3200" dirty="0"/>
          </a:p>
          <a:p>
            <a:pPr marL="457200" indent="-457200" algn="l">
              <a:buFont typeface="Arial" panose="020B0604020202020204" pitchFamily="34" charset="0"/>
              <a:buChar char="•"/>
            </a:pPr>
            <a:r>
              <a:rPr lang="en-US" dirty="0"/>
              <a:t>Council to Members</a:t>
            </a:r>
          </a:p>
          <a:p>
            <a:pPr marL="457200" indent="-457200">
              <a:buFont typeface="Arial" panose="020B0604020202020204" pitchFamily="34" charset="0"/>
              <a:buChar char="•"/>
            </a:pPr>
            <a:r>
              <a:rPr lang="en-US" dirty="0"/>
              <a:t>Council to Parish</a:t>
            </a:r>
          </a:p>
          <a:p>
            <a:pPr marL="457200" indent="-457200">
              <a:buFont typeface="Arial" panose="020B0604020202020204" pitchFamily="34" charset="0"/>
              <a:buChar char="•"/>
            </a:pPr>
            <a:r>
              <a:rPr lang="en-US" dirty="0"/>
              <a:t>Council to Community</a:t>
            </a:r>
          </a:p>
          <a:p>
            <a:pPr marL="457200" indent="-457200" algn="l">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126545953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3" name="Text Placeholder 2">
            <a:extLst>
              <a:ext uri="{FF2B5EF4-FFF2-40B4-BE49-F238E27FC236}">
                <a16:creationId xmlns:a16="http://schemas.microsoft.com/office/drawing/2014/main" id="{AB19243A-063D-42FE-9FA5-EA120A020CAB}"/>
              </a:ext>
            </a:extLst>
          </p:cNvPr>
          <p:cNvSpPr>
            <a:spLocks noGrp="1"/>
          </p:cNvSpPr>
          <p:nvPr>
            <p:ph type="body" sz="quarter" idx="11"/>
          </p:nvPr>
        </p:nvSpPr>
        <p:spPr/>
        <p:txBody>
          <a:bodyPr/>
          <a:lstStyle/>
          <a:p>
            <a:r>
              <a:rPr lang="en-US" b="1" i="0" dirty="0"/>
              <a:t>Ryan Graveley</a:t>
            </a:r>
            <a:br>
              <a:rPr lang="en-US" i="0" dirty="0"/>
            </a:br>
            <a:r>
              <a:rPr lang="en-US" dirty="0"/>
              <a:t>Knights of Columbus </a:t>
            </a:r>
            <a:br>
              <a:rPr lang="en-US" dirty="0"/>
            </a:br>
            <a:r>
              <a:rPr lang="en-US" dirty="0"/>
              <a:t>Utah State Warden</a:t>
            </a:r>
          </a:p>
        </p:txBody>
      </p:sp>
      <p:pic>
        <p:nvPicPr>
          <p:cNvPr id="5" name="Google Shape;636;p73">
            <a:extLst>
              <a:ext uri="{FF2B5EF4-FFF2-40B4-BE49-F238E27FC236}">
                <a16:creationId xmlns:a16="http://schemas.microsoft.com/office/drawing/2014/main" id="{4E3566E9-E267-4127-B7F4-AFC06DFF1A2A}"/>
              </a:ext>
            </a:extLst>
          </p:cNvPr>
          <p:cNvPicPr preferRelativeResize="0"/>
          <p:nvPr/>
        </p:nvPicPr>
        <p:blipFill rotWithShape="1">
          <a:blip r:embed="rId3">
            <a:alphaModFix/>
          </a:blip>
          <a:srcRect/>
          <a:stretch/>
        </p:blipFill>
        <p:spPr>
          <a:xfrm>
            <a:off x="1447800" y="1782339"/>
            <a:ext cx="2971800" cy="3598122"/>
          </a:xfrm>
          <a:prstGeom prst="rect">
            <a:avLst/>
          </a:prstGeom>
          <a:noFill/>
          <a:ln>
            <a:noFill/>
          </a:ln>
        </p:spPr>
      </p:pic>
      <p:sp>
        <p:nvSpPr>
          <p:cNvPr id="4" name="Title 3">
            <a:extLst>
              <a:ext uri="{FF2B5EF4-FFF2-40B4-BE49-F238E27FC236}">
                <a16:creationId xmlns:a16="http://schemas.microsoft.com/office/drawing/2014/main" id="{A2B5A172-C5A7-4EBC-A9D4-6FCD633C8FC7}"/>
              </a:ext>
            </a:extLst>
          </p:cNvPr>
          <p:cNvSpPr>
            <a:spLocks noGrp="1"/>
          </p:cNvSpPr>
          <p:nvPr>
            <p:ph type="title"/>
          </p:nvPr>
        </p:nvSpPr>
        <p:spPr/>
        <p:txBody>
          <a:bodyPr/>
          <a:lstStyle/>
          <a:p>
            <a:r>
              <a:rPr lang="en-US" dirty="0"/>
              <a:t>Warden’s Report on Membership Cards</a:t>
            </a:r>
          </a:p>
        </p:txBody>
      </p:sp>
    </p:spTree>
    <p:extLst>
      <p:ext uri="{BB962C8B-B14F-4D97-AF65-F5344CB8AC3E}">
        <p14:creationId xmlns:p14="http://schemas.microsoft.com/office/powerpoint/2010/main" val="1879326700"/>
      </p:ext>
    </p:extLst>
  </p:cSld>
  <p:clrMapOvr>
    <a:masterClrMapping/>
  </p:clrMapOvr>
  <p:transition spd="med">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Council to Members Communication</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p:txBody>
          <a:bodyPr/>
          <a:lstStyle/>
          <a:p>
            <a:r>
              <a:rPr lang="en-US" dirty="0"/>
              <a:t>Why?</a:t>
            </a:r>
          </a:p>
          <a:p>
            <a:pPr marL="457200" indent="-457200">
              <a:buFont typeface="Arial" panose="020B0604020202020204" pitchFamily="34" charset="0"/>
              <a:buChar char="•"/>
            </a:pPr>
            <a:r>
              <a:rPr lang="en-US" dirty="0"/>
              <a:t>Participation</a:t>
            </a:r>
          </a:p>
          <a:p>
            <a:pPr marL="457200" indent="-457200">
              <a:buFont typeface="Arial" panose="020B0604020202020204" pitchFamily="34" charset="0"/>
              <a:buChar char="•"/>
            </a:pPr>
            <a:r>
              <a:rPr lang="en-US" dirty="0"/>
              <a:t>Charitable contributions</a:t>
            </a:r>
          </a:p>
          <a:p>
            <a:pPr marL="457200" indent="-457200">
              <a:buFont typeface="Arial" panose="020B0604020202020204" pitchFamily="34" charset="0"/>
              <a:buChar char="•"/>
            </a:pPr>
            <a:r>
              <a:rPr lang="en-US" dirty="0"/>
              <a:t>Recognition</a:t>
            </a:r>
          </a:p>
          <a:p>
            <a:pPr marL="457200" indent="-457200">
              <a:buFont typeface="Arial" panose="020B0604020202020204" pitchFamily="34" charset="0"/>
              <a:buChar char="•"/>
            </a:pPr>
            <a:r>
              <a:rPr lang="en-US" dirty="0"/>
              <a:t>Retention</a:t>
            </a:r>
          </a:p>
          <a:p>
            <a:pPr marL="457200" indent="-457200">
              <a:buFont typeface="Arial" panose="020B0604020202020204" pitchFamily="34" charset="0"/>
              <a:buChar char="•"/>
            </a:pPr>
            <a:r>
              <a:rPr lang="en-US" dirty="0"/>
              <a:t>Emails, Facebook, Instagram, newsletters, web site</a:t>
            </a:r>
          </a:p>
          <a:p>
            <a:pPr marL="457200" indent="-457200" algn="l">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365577105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Council to Parish Communication</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p:txBody>
          <a:bodyPr/>
          <a:lstStyle/>
          <a:p>
            <a:r>
              <a:rPr lang="en-US" dirty="0"/>
              <a:t>Why?</a:t>
            </a:r>
          </a:p>
          <a:p>
            <a:pPr marL="457200" indent="-457200">
              <a:buFont typeface="Arial" panose="020B0604020202020204" pitchFamily="34" charset="0"/>
              <a:buChar char="•"/>
            </a:pPr>
            <a:r>
              <a:rPr lang="en-US" dirty="0"/>
              <a:t>Charitable contributions</a:t>
            </a:r>
          </a:p>
          <a:p>
            <a:pPr marL="457200" indent="-457200">
              <a:buFont typeface="Arial" panose="020B0604020202020204" pitchFamily="34" charset="0"/>
              <a:buChar char="•"/>
            </a:pPr>
            <a:r>
              <a:rPr lang="en-US" dirty="0"/>
              <a:t>Recognition (Knight/Family of Month)</a:t>
            </a:r>
          </a:p>
          <a:p>
            <a:pPr marL="457200" indent="-457200">
              <a:buFont typeface="Arial" panose="020B0604020202020204" pitchFamily="34" charset="0"/>
              <a:buChar char="•"/>
            </a:pPr>
            <a:r>
              <a:rPr lang="en-US" dirty="0"/>
              <a:t>Membership</a:t>
            </a:r>
          </a:p>
          <a:p>
            <a:pPr marL="457200" indent="-457200">
              <a:buFont typeface="Arial" panose="020B0604020202020204" pitchFamily="34" charset="0"/>
              <a:buChar char="•"/>
            </a:pPr>
            <a:r>
              <a:rPr lang="en-US" dirty="0"/>
              <a:t>Retention</a:t>
            </a:r>
          </a:p>
          <a:p>
            <a:pPr marL="457200" indent="-457200">
              <a:buFont typeface="Arial" panose="020B0604020202020204" pitchFamily="34" charset="0"/>
              <a:buChar char="•"/>
            </a:pPr>
            <a:r>
              <a:rPr lang="en-US" dirty="0"/>
              <a:t>Pulpit announcements, posters, bulletin entries, web site, Facebook/Instagram.</a:t>
            </a:r>
          </a:p>
          <a:p>
            <a:pPr marL="457200" indent="-457200" algn="l">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263543790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28601"/>
            <a:ext cx="7848600" cy="838200"/>
          </a:xfrm>
        </p:spPr>
        <p:txBody>
          <a:bodyPr/>
          <a:lstStyle/>
          <a:p>
            <a:r>
              <a:rPr lang="en-US" sz="3800" dirty="0"/>
              <a:t>Council to Community Communication</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p:txBody>
          <a:bodyPr/>
          <a:lstStyle/>
          <a:p>
            <a:r>
              <a:rPr lang="en-US" dirty="0"/>
              <a:t>Why?</a:t>
            </a:r>
          </a:p>
          <a:p>
            <a:pPr marL="457200" indent="-457200">
              <a:buFont typeface="Arial" panose="020B0604020202020204" pitchFamily="34" charset="0"/>
              <a:buChar char="•"/>
            </a:pPr>
            <a:r>
              <a:rPr lang="en-US" dirty="0"/>
              <a:t>Charitable contributions/participation</a:t>
            </a:r>
          </a:p>
          <a:p>
            <a:pPr marL="457200" indent="-457200">
              <a:buFont typeface="Arial" panose="020B0604020202020204" pitchFamily="34" charset="0"/>
              <a:buChar char="•"/>
            </a:pPr>
            <a:r>
              <a:rPr lang="en-US" dirty="0"/>
              <a:t>Recognition</a:t>
            </a:r>
          </a:p>
          <a:p>
            <a:pPr marL="457200" indent="-457200">
              <a:buFont typeface="Arial" panose="020B0604020202020204" pitchFamily="34" charset="0"/>
              <a:buChar char="•"/>
            </a:pPr>
            <a:r>
              <a:rPr lang="en-US" dirty="0"/>
              <a:t>Community Newspapers, Intermountain Catholic</a:t>
            </a:r>
          </a:p>
          <a:p>
            <a:pPr marL="457200" indent="-457200" algn="l">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89409872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28601"/>
            <a:ext cx="7848600" cy="838200"/>
          </a:xfrm>
        </p:spPr>
        <p:txBody>
          <a:bodyPr/>
          <a:lstStyle/>
          <a:p>
            <a:r>
              <a:rPr lang="en-US" sz="3800" dirty="0"/>
              <a:t>Who Should Do This?</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p:txBody>
          <a:bodyPr/>
          <a:lstStyle/>
          <a:p>
            <a:r>
              <a:rPr lang="en-US" dirty="0"/>
              <a:t>Chancellor?</a:t>
            </a:r>
          </a:p>
          <a:p>
            <a:pPr marL="457200" indent="-457200">
              <a:buFont typeface="Arial" panose="020B0604020202020204" pitchFamily="34" charset="0"/>
              <a:buChar char="•"/>
            </a:pPr>
            <a:r>
              <a:rPr lang="en-US" dirty="0"/>
              <a:t>Comes to meetings</a:t>
            </a:r>
          </a:p>
          <a:p>
            <a:pPr marL="457200" indent="-457200">
              <a:buFont typeface="Arial" panose="020B0604020202020204" pitchFamily="34" charset="0"/>
              <a:buChar char="•"/>
            </a:pPr>
            <a:r>
              <a:rPr lang="en-US" dirty="0"/>
              <a:t>Comfortable with Technology</a:t>
            </a:r>
          </a:p>
          <a:p>
            <a:pPr marL="457200" indent="-457200">
              <a:buFont typeface="Arial" panose="020B0604020202020204" pitchFamily="34" charset="0"/>
              <a:buChar char="•"/>
            </a:pPr>
            <a:r>
              <a:rPr lang="en-US" dirty="0"/>
              <a:t>Works with Program Chair</a:t>
            </a:r>
          </a:p>
          <a:p>
            <a:pPr marL="457200" indent="-457200" algn="l">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307363763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28601"/>
            <a:ext cx="7848600" cy="838200"/>
          </a:xfrm>
        </p:spPr>
        <p:txBody>
          <a:bodyPr/>
          <a:lstStyle/>
          <a:p>
            <a:r>
              <a:rPr lang="en-US" sz="3800" dirty="0"/>
              <a:t>Pictures</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p:txBody>
          <a:bodyPr/>
          <a:lstStyle/>
          <a:p>
            <a:pPr marL="457200" indent="-457200" algn="l">
              <a:buFont typeface="Arial" panose="020B0604020202020204" pitchFamily="34" charset="0"/>
              <a:buChar char="•"/>
            </a:pPr>
            <a:endParaRPr lang="en-US" sz="3200" dirty="0"/>
          </a:p>
          <a:p>
            <a:endParaRPr lang="en-US" dirty="0"/>
          </a:p>
        </p:txBody>
      </p:sp>
      <p:pic>
        <p:nvPicPr>
          <p:cNvPr id="1026" name="Picture 2" descr="Image result for Two people standing">
            <a:extLst>
              <a:ext uri="{FF2B5EF4-FFF2-40B4-BE49-F238E27FC236}">
                <a16:creationId xmlns:a16="http://schemas.microsoft.com/office/drawing/2014/main" id="{AB2B718D-1E99-4BE6-A6BB-20B067386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25" y="1085851"/>
            <a:ext cx="7296150" cy="411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367770"/>
      </p:ext>
    </p:extLst>
  </p:cSld>
  <p:clrMapOvr>
    <a:masterClrMapping/>
  </p:clrMapOvr>
  <p:transition spd="med">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28601"/>
            <a:ext cx="7848600" cy="838200"/>
          </a:xfrm>
        </p:spPr>
        <p:txBody>
          <a:bodyPr/>
          <a:lstStyle/>
          <a:p>
            <a:r>
              <a:rPr lang="en-US" sz="3800" dirty="0"/>
              <a:t>Pictures</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p:txBody>
          <a:bodyPr/>
          <a:lstStyle/>
          <a:p>
            <a:pPr marL="457200" indent="-457200" algn="l">
              <a:buFont typeface="Arial" panose="020B0604020202020204" pitchFamily="34" charset="0"/>
              <a:buChar char="•"/>
            </a:pPr>
            <a:endParaRPr lang="en-US" sz="3200" dirty="0"/>
          </a:p>
          <a:p>
            <a:endParaRPr lang="en-US" dirty="0"/>
          </a:p>
        </p:txBody>
      </p:sp>
      <p:pic>
        <p:nvPicPr>
          <p:cNvPr id="9" name="Picture 8">
            <a:extLst>
              <a:ext uri="{FF2B5EF4-FFF2-40B4-BE49-F238E27FC236}">
                <a16:creationId xmlns:a16="http://schemas.microsoft.com/office/drawing/2014/main" id="{D1A2CAAA-57CB-489E-BBBC-FC752FE54D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990600"/>
            <a:ext cx="3581400" cy="2372226"/>
          </a:xfrm>
          <a:prstGeom prst="rect">
            <a:avLst/>
          </a:prstGeom>
        </p:spPr>
      </p:pic>
    </p:spTree>
    <p:extLst>
      <p:ext uri="{BB962C8B-B14F-4D97-AF65-F5344CB8AC3E}">
        <p14:creationId xmlns:p14="http://schemas.microsoft.com/office/powerpoint/2010/main" val="2735827203"/>
      </p:ext>
    </p:extLst>
  </p:cSld>
  <p:clrMapOvr>
    <a:masterClrMapping/>
  </p:clrMapOvr>
  <p:transition spd="med">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28601"/>
            <a:ext cx="7848600" cy="838200"/>
          </a:xfrm>
        </p:spPr>
        <p:txBody>
          <a:bodyPr/>
          <a:lstStyle/>
          <a:p>
            <a:r>
              <a:rPr lang="en-US" sz="3800" dirty="0"/>
              <a:t>Pictures</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p:txBody>
          <a:bodyPr/>
          <a:lstStyle/>
          <a:p>
            <a:pPr marL="457200" indent="-457200" algn="l">
              <a:buFont typeface="Arial" panose="020B0604020202020204" pitchFamily="34" charset="0"/>
              <a:buChar char="•"/>
            </a:pPr>
            <a:endParaRPr lang="en-US" sz="3200" dirty="0"/>
          </a:p>
          <a:p>
            <a:endParaRPr lang="en-US" dirty="0"/>
          </a:p>
        </p:txBody>
      </p:sp>
      <p:pic>
        <p:nvPicPr>
          <p:cNvPr id="9" name="Picture 8">
            <a:extLst>
              <a:ext uri="{FF2B5EF4-FFF2-40B4-BE49-F238E27FC236}">
                <a16:creationId xmlns:a16="http://schemas.microsoft.com/office/drawing/2014/main" id="{D1A2CAAA-57CB-489E-BBBC-FC752FE54D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990600"/>
            <a:ext cx="3581400" cy="2372226"/>
          </a:xfrm>
          <a:prstGeom prst="rect">
            <a:avLst/>
          </a:prstGeom>
        </p:spPr>
      </p:pic>
      <p:pic>
        <p:nvPicPr>
          <p:cNvPr id="5" name="Picture 4">
            <a:extLst>
              <a:ext uri="{FF2B5EF4-FFF2-40B4-BE49-F238E27FC236}">
                <a16:creationId xmlns:a16="http://schemas.microsoft.com/office/drawing/2014/main" id="{3A897A7D-4DAC-452D-A6F8-C4651E6272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2307" y="2362200"/>
            <a:ext cx="4602093" cy="3047999"/>
          </a:xfrm>
          <a:prstGeom prst="rect">
            <a:avLst/>
          </a:prstGeom>
        </p:spPr>
      </p:pic>
    </p:spTree>
    <p:extLst>
      <p:ext uri="{BB962C8B-B14F-4D97-AF65-F5344CB8AC3E}">
        <p14:creationId xmlns:p14="http://schemas.microsoft.com/office/powerpoint/2010/main" val="3179748276"/>
      </p:ext>
    </p:extLst>
  </p:cSld>
  <p:clrMapOvr>
    <a:masterClrMapping/>
  </p:clrMapOvr>
  <p:transition spd="med">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28601"/>
            <a:ext cx="7848600" cy="838200"/>
          </a:xfrm>
        </p:spPr>
        <p:txBody>
          <a:bodyPr/>
          <a:lstStyle/>
          <a:p>
            <a:r>
              <a:rPr lang="en-US" sz="3800" dirty="0"/>
              <a:t>Pictures</a:t>
            </a:r>
          </a:p>
        </p:txBody>
      </p:sp>
      <p:pic>
        <p:nvPicPr>
          <p:cNvPr id="6" name="Picture 5">
            <a:extLst>
              <a:ext uri="{FF2B5EF4-FFF2-40B4-BE49-F238E27FC236}">
                <a16:creationId xmlns:a16="http://schemas.microsoft.com/office/drawing/2014/main" id="{FE2F4604-BCE7-4EE5-BA6A-E6395657B6AB}"/>
              </a:ext>
            </a:extLst>
          </p:cNvPr>
          <p:cNvPicPr>
            <a:picLocks noChangeAspect="1" noChangeArrowheads="1"/>
          </p:cNvPicPr>
          <p:nvPr/>
        </p:nvPicPr>
        <p:blipFill>
          <a:blip r:embed="rId3" cstate="print"/>
          <a:srcRect/>
          <a:stretch>
            <a:fillRect/>
          </a:stretch>
        </p:blipFill>
        <p:spPr bwMode="auto">
          <a:xfrm>
            <a:off x="3733800" y="990600"/>
            <a:ext cx="2466363" cy="3200400"/>
          </a:xfrm>
          <a:prstGeom prst="rect">
            <a:avLst/>
          </a:prstGeom>
          <a:noFill/>
          <a:ln w="9525">
            <a:noFill/>
            <a:miter lim="800000"/>
            <a:headEnd/>
            <a:tailEnd/>
          </a:ln>
        </p:spPr>
      </p:pic>
      <p:pic>
        <p:nvPicPr>
          <p:cNvPr id="3078" name="Picture 6" descr="Image result for Fr James Blaine">
            <a:extLst>
              <a:ext uri="{FF2B5EF4-FFF2-40B4-BE49-F238E27FC236}">
                <a16:creationId xmlns:a16="http://schemas.microsoft.com/office/drawing/2014/main" id="{AA4249B5-2134-408C-BEBC-A9BFEAD72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638176"/>
            <a:ext cx="17430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Fr James Blaine">
            <a:extLst>
              <a:ext uri="{FF2B5EF4-FFF2-40B4-BE49-F238E27FC236}">
                <a16:creationId xmlns:a16="http://schemas.microsoft.com/office/drawing/2014/main" id="{AA1E2520-6C12-4E9A-83A4-A503C610F8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8019" y="2452688"/>
            <a:ext cx="2202644" cy="310991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Fr James Blaine">
            <a:extLst>
              <a:ext uri="{FF2B5EF4-FFF2-40B4-BE49-F238E27FC236}">
                <a16:creationId xmlns:a16="http://schemas.microsoft.com/office/drawing/2014/main" id="{620DF239-11E4-4D4B-927F-00246052BA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36831"/>
            <a:ext cx="1902140" cy="31751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ther James Blaine celebrates 35 years as a priest">
            <a:extLst>
              <a:ext uri="{FF2B5EF4-FFF2-40B4-BE49-F238E27FC236}">
                <a16:creationId xmlns:a16="http://schemas.microsoft.com/office/drawing/2014/main" id="{2A304A47-553F-4DC9-9509-DF11326745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586" y="2550643"/>
            <a:ext cx="1902140" cy="253365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FC48950B-1BF0-49C6-8C55-0B40DAE06466}"/>
              </a:ext>
            </a:extLst>
          </p:cNvPr>
          <p:cNvSpPr txBox="1">
            <a:spLocks/>
          </p:cNvSpPr>
          <p:nvPr/>
        </p:nvSpPr>
        <p:spPr bwMode="auto">
          <a:xfrm>
            <a:off x="990600" y="4724400"/>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bg1"/>
                </a:solidFill>
                <a:latin typeface="Trump Mediaeval" charset="0"/>
              </a:defRPr>
            </a:lvl2pPr>
            <a:lvl3pPr algn="ctr" rtl="0" eaLnBrk="0" fontAlgn="base" hangingPunct="0">
              <a:spcBef>
                <a:spcPct val="0"/>
              </a:spcBef>
              <a:spcAft>
                <a:spcPct val="0"/>
              </a:spcAft>
              <a:defRPr sz="4400">
                <a:solidFill>
                  <a:schemeClr val="bg1"/>
                </a:solidFill>
                <a:latin typeface="Trump Mediaeval" charset="0"/>
              </a:defRPr>
            </a:lvl3pPr>
            <a:lvl4pPr algn="ctr" rtl="0" eaLnBrk="0" fontAlgn="base" hangingPunct="0">
              <a:spcBef>
                <a:spcPct val="0"/>
              </a:spcBef>
              <a:spcAft>
                <a:spcPct val="0"/>
              </a:spcAft>
              <a:defRPr sz="4400">
                <a:solidFill>
                  <a:schemeClr val="bg1"/>
                </a:solidFill>
                <a:latin typeface="Trump Mediaeval" charset="0"/>
              </a:defRPr>
            </a:lvl4pPr>
            <a:lvl5pPr algn="ctr" rtl="0" eaLnBrk="0" fontAlgn="base" hangingPunct="0">
              <a:spcBef>
                <a:spcPct val="0"/>
              </a:spcBef>
              <a:spcAft>
                <a:spcPct val="0"/>
              </a:spcAft>
              <a:defRPr sz="4400">
                <a:solidFill>
                  <a:schemeClr val="bg1"/>
                </a:solidFill>
                <a:latin typeface="Trump Mediaeval" charset="0"/>
              </a:defRPr>
            </a:lvl5pPr>
            <a:lvl6pPr marL="457200" algn="ctr" rtl="0" fontAlgn="base">
              <a:spcBef>
                <a:spcPct val="0"/>
              </a:spcBef>
              <a:spcAft>
                <a:spcPct val="0"/>
              </a:spcAft>
              <a:defRPr sz="4400">
                <a:solidFill>
                  <a:schemeClr val="bg1"/>
                </a:solidFill>
                <a:latin typeface="Trump Mediaeval" charset="0"/>
              </a:defRPr>
            </a:lvl6pPr>
            <a:lvl7pPr marL="914400" algn="ctr" rtl="0" fontAlgn="base">
              <a:spcBef>
                <a:spcPct val="0"/>
              </a:spcBef>
              <a:spcAft>
                <a:spcPct val="0"/>
              </a:spcAft>
              <a:defRPr sz="4400">
                <a:solidFill>
                  <a:schemeClr val="bg1"/>
                </a:solidFill>
                <a:latin typeface="Trump Mediaeval" charset="0"/>
              </a:defRPr>
            </a:lvl7pPr>
            <a:lvl8pPr marL="1371600" algn="ctr" rtl="0" fontAlgn="base">
              <a:spcBef>
                <a:spcPct val="0"/>
              </a:spcBef>
              <a:spcAft>
                <a:spcPct val="0"/>
              </a:spcAft>
              <a:defRPr sz="4400">
                <a:solidFill>
                  <a:schemeClr val="bg1"/>
                </a:solidFill>
                <a:latin typeface="Trump Mediaeval" charset="0"/>
              </a:defRPr>
            </a:lvl8pPr>
            <a:lvl9pPr marL="1828800" algn="ctr" rtl="0" fontAlgn="base">
              <a:spcBef>
                <a:spcPct val="0"/>
              </a:spcBef>
              <a:spcAft>
                <a:spcPct val="0"/>
              </a:spcAft>
              <a:defRPr sz="4400">
                <a:solidFill>
                  <a:schemeClr val="bg1"/>
                </a:solidFill>
                <a:latin typeface="Trump Mediaeval" charset="0"/>
              </a:defRPr>
            </a:lvl9pPr>
          </a:lstStyle>
          <a:p>
            <a:r>
              <a:rPr lang="en-US" sz="3800" kern="0" dirty="0"/>
              <a:t>Include Your Priest</a:t>
            </a:r>
          </a:p>
        </p:txBody>
      </p:sp>
    </p:spTree>
    <p:extLst>
      <p:ext uri="{BB962C8B-B14F-4D97-AF65-F5344CB8AC3E}">
        <p14:creationId xmlns:p14="http://schemas.microsoft.com/office/powerpoint/2010/main" val="327502811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CF4578-7688-46F5-8EC1-CA9EEADEC3B5}"/>
              </a:ext>
            </a:extLst>
          </p:cNvPr>
          <p:cNvSpPr>
            <a:spLocks noGrp="1"/>
          </p:cNvSpPr>
          <p:nvPr>
            <p:ph type="title"/>
          </p:nvPr>
        </p:nvSpPr>
        <p:spPr/>
        <p:txBody>
          <a:bodyPr/>
          <a:lstStyle/>
          <a:p>
            <a:r>
              <a:rPr lang="en-US" dirty="0"/>
              <a:t>Council Budget</a:t>
            </a:r>
          </a:p>
        </p:txBody>
      </p:sp>
      <p:sp>
        <p:nvSpPr>
          <p:cNvPr id="4" name="Text Placeholder 3">
            <a:extLst>
              <a:ext uri="{FF2B5EF4-FFF2-40B4-BE49-F238E27FC236}">
                <a16:creationId xmlns:a16="http://schemas.microsoft.com/office/drawing/2014/main" id="{D60CAC9C-2ED7-4E81-84C3-855E85E5C1D1}"/>
              </a:ext>
            </a:extLst>
          </p:cNvPr>
          <p:cNvSpPr>
            <a:spLocks noGrp="1"/>
          </p:cNvSpPr>
          <p:nvPr>
            <p:ph type="body" sz="quarter" idx="11"/>
          </p:nvPr>
        </p:nvSpPr>
        <p:spPr/>
        <p:txBody>
          <a:bodyPr/>
          <a:lstStyle/>
          <a:p>
            <a:r>
              <a:rPr lang="en-US" b="1" i="0" dirty="0"/>
              <a:t>James McManaman</a:t>
            </a:r>
            <a:br>
              <a:rPr lang="en-US" i="0" dirty="0"/>
            </a:br>
            <a:r>
              <a:rPr lang="en-US" dirty="0"/>
              <a:t>Knights of Columbus </a:t>
            </a:r>
            <a:br>
              <a:rPr lang="en-US" dirty="0"/>
            </a:br>
            <a:r>
              <a:rPr lang="en-US" dirty="0"/>
              <a:t>Utah State Treasurer</a:t>
            </a:r>
          </a:p>
        </p:txBody>
      </p:sp>
      <p:pic>
        <p:nvPicPr>
          <p:cNvPr id="8" name="Google Shape;250;p31">
            <a:extLst>
              <a:ext uri="{FF2B5EF4-FFF2-40B4-BE49-F238E27FC236}">
                <a16:creationId xmlns:a16="http://schemas.microsoft.com/office/drawing/2014/main" id="{91A14C36-DC70-4967-8EE5-9AA49C679C1E}"/>
              </a:ext>
            </a:extLst>
          </p:cNvPr>
          <p:cNvPicPr preferRelativeResize="0"/>
          <p:nvPr/>
        </p:nvPicPr>
        <p:blipFill rotWithShape="1">
          <a:blip r:embed="rId3">
            <a:alphaModFix/>
          </a:blip>
          <a:srcRect/>
          <a:stretch/>
        </p:blipFill>
        <p:spPr>
          <a:xfrm rot="5400000">
            <a:off x="838200" y="2057400"/>
            <a:ext cx="3962400" cy="2743200"/>
          </a:xfrm>
          <a:prstGeom prst="rect">
            <a:avLst/>
          </a:prstGeom>
          <a:noFill/>
          <a:ln>
            <a:noFill/>
          </a:ln>
        </p:spPr>
      </p:pic>
    </p:spTree>
    <p:extLst>
      <p:ext uri="{BB962C8B-B14F-4D97-AF65-F5344CB8AC3E}">
        <p14:creationId xmlns:p14="http://schemas.microsoft.com/office/powerpoint/2010/main" val="1447699884"/>
      </p:ext>
    </p:extLst>
  </p:cSld>
  <p:clrMapOvr>
    <a:masterClrMapping/>
  </p:clrMapOvr>
  <p:transition spd="med">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1B7328-3B57-4F3E-B5D2-9914E3E01A23}"/>
              </a:ext>
            </a:extLst>
          </p:cNvPr>
          <p:cNvSpPr>
            <a:spLocks noGrp="1"/>
          </p:cNvSpPr>
          <p:nvPr>
            <p:ph type="title"/>
          </p:nvPr>
        </p:nvSpPr>
        <p:spPr/>
        <p:txBody>
          <a:bodyPr/>
          <a:lstStyle/>
          <a:p>
            <a:r>
              <a:rPr lang="en-US" dirty="0"/>
              <a:t>Budget for upcoming year</a:t>
            </a:r>
          </a:p>
        </p:txBody>
      </p:sp>
      <p:sp>
        <p:nvSpPr>
          <p:cNvPr id="6" name="Content Placeholder 5">
            <a:extLst>
              <a:ext uri="{FF2B5EF4-FFF2-40B4-BE49-F238E27FC236}">
                <a16:creationId xmlns:a16="http://schemas.microsoft.com/office/drawing/2014/main" id="{9DAE5793-0FA3-4754-821E-514CEC24BA8F}"/>
              </a:ext>
            </a:extLst>
          </p:cNvPr>
          <p:cNvSpPr>
            <a:spLocks noGrp="1"/>
          </p:cNvSpPr>
          <p:nvPr>
            <p:ph idx="1"/>
          </p:nvPr>
        </p:nvSpPr>
        <p:spPr/>
        <p:txBody>
          <a:bodyPr/>
          <a:lstStyle/>
          <a:p>
            <a:r>
              <a:rPr lang="en-US" dirty="0"/>
              <a:t>Hold an officer meeting to discuss things your council wants to do.</a:t>
            </a:r>
          </a:p>
          <a:p>
            <a:r>
              <a:rPr lang="en-US" dirty="0"/>
              <a:t>Start with reoccurring items</a:t>
            </a:r>
          </a:p>
          <a:p>
            <a:pPr lvl="1"/>
            <a:r>
              <a:rPr lang="en-US" dirty="0"/>
              <a:t>Coats for Kids</a:t>
            </a:r>
          </a:p>
          <a:p>
            <a:pPr lvl="1"/>
            <a:r>
              <a:rPr lang="en-US" dirty="0"/>
              <a:t>Per Capita (State and Supreme) </a:t>
            </a:r>
            <a:r>
              <a:rPr lang="en-US" b="1" dirty="0">
                <a:solidFill>
                  <a:srgbClr val="FF0000"/>
                </a:solidFill>
              </a:rPr>
              <a:t>NOT OPTIONAL</a:t>
            </a:r>
          </a:p>
          <a:p>
            <a:pPr lvl="1"/>
            <a:r>
              <a:rPr lang="en-US" dirty="0"/>
              <a:t>Special Olympics</a:t>
            </a:r>
          </a:p>
          <a:p>
            <a:pPr lvl="1"/>
            <a:r>
              <a:rPr lang="en-US" dirty="0">
                <a:solidFill>
                  <a:srgbClr val="FFFF00"/>
                </a:solidFill>
              </a:rPr>
              <a:t>Christopher Fund</a:t>
            </a:r>
          </a:p>
          <a:p>
            <a:pPr lvl="1"/>
            <a:r>
              <a:rPr lang="en-US" dirty="0">
                <a:solidFill>
                  <a:srgbClr val="FFFF00"/>
                </a:solidFill>
              </a:rPr>
              <a:t>Bishop’s Vocation Fund</a:t>
            </a:r>
          </a:p>
          <a:p>
            <a:pPr lvl="1"/>
            <a:r>
              <a:rPr lang="en-US" dirty="0">
                <a:solidFill>
                  <a:srgbClr val="FFFF00"/>
                </a:solidFill>
              </a:rPr>
              <a:t>Scholarship Endowment Find</a:t>
            </a:r>
          </a:p>
          <a:p>
            <a:pPr lvl="1"/>
            <a:r>
              <a:rPr lang="en-US" dirty="0">
                <a:solidFill>
                  <a:srgbClr val="FFFF00"/>
                </a:solidFill>
              </a:rPr>
              <a:t>Bishop’s Culture of Life Fund</a:t>
            </a:r>
          </a:p>
          <a:p>
            <a:pPr marL="457200" lvl="1" indent="0">
              <a:buNone/>
            </a:pPr>
            <a:endParaRPr lang="en-US" dirty="0"/>
          </a:p>
          <a:p>
            <a:pPr lvl="1"/>
            <a:endParaRPr lang="en-US" dirty="0"/>
          </a:p>
        </p:txBody>
      </p:sp>
    </p:spTree>
    <p:extLst>
      <p:ext uri="{BB962C8B-B14F-4D97-AF65-F5344CB8AC3E}">
        <p14:creationId xmlns:p14="http://schemas.microsoft.com/office/powerpoint/2010/main" val="1329202287"/>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4678E5-69AC-4E9B-8499-B63FBD3C776C}"/>
              </a:ext>
            </a:extLst>
          </p:cNvPr>
          <p:cNvSpPr>
            <a:spLocks noGrp="1"/>
          </p:cNvSpPr>
          <p:nvPr>
            <p:ph type="title"/>
          </p:nvPr>
        </p:nvSpPr>
        <p:spPr/>
        <p:txBody>
          <a:bodyPr/>
          <a:lstStyle/>
          <a:p>
            <a:r>
              <a:rPr lang="en-US" dirty="0"/>
              <a:t>Opening Prayer</a:t>
            </a:r>
          </a:p>
        </p:txBody>
      </p:sp>
      <p:sp>
        <p:nvSpPr>
          <p:cNvPr id="5" name="Text Placeholder 4">
            <a:extLst>
              <a:ext uri="{FF2B5EF4-FFF2-40B4-BE49-F238E27FC236}">
                <a16:creationId xmlns:a16="http://schemas.microsoft.com/office/drawing/2014/main" id="{DBF91941-9335-4E96-AD75-B3894F844CF1}"/>
              </a:ext>
            </a:extLst>
          </p:cNvPr>
          <p:cNvSpPr>
            <a:spLocks noGrp="1"/>
          </p:cNvSpPr>
          <p:nvPr>
            <p:ph type="body" sz="quarter" idx="11"/>
          </p:nvPr>
        </p:nvSpPr>
        <p:spPr/>
        <p:txBody>
          <a:bodyPr/>
          <a:lstStyle/>
          <a:p>
            <a:r>
              <a:rPr lang="en-US" b="1" i="0" dirty="0"/>
              <a:t>Rev. James Blaine</a:t>
            </a:r>
            <a:br>
              <a:rPr lang="en-US" i="0" dirty="0"/>
            </a:br>
            <a:r>
              <a:rPr lang="en-US" dirty="0"/>
              <a:t>Knights of Columbus </a:t>
            </a:r>
            <a:br>
              <a:rPr lang="en-US" dirty="0"/>
            </a:br>
            <a:r>
              <a:rPr lang="en-US" sz="2300" dirty="0"/>
              <a:t>Utah State Chaplain Emeritus</a:t>
            </a:r>
          </a:p>
        </p:txBody>
      </p:sp>
      <p:sp>
        <p:nvSpPr>
          <p:cNvPr id="2050" name="AutoShape 2" descr="https://attachment.outlook.office.net/owa/AAIRRIESS@msn.com/service.svc/s/GetAttachmentThumbnail?id=AQMkADAwATIwMTAwAC0wNjFiLWFhADc4LTAwAi0wMAoARgAAA7rrWNAreZ5Aidx%2FhIqaYR4HAPga4dgKeT5Jmw1cZkPwtbkAAAIBDAAAAPga4dgKeT5Jmw1cZkPwtbkAAW5wdqIAAAABEgAQAMRkPkPp8WNLoZ0yI472YfA%3D&amp;thumbnailType=2&amp;X-OWA-CANARY=K4gTlXsBhUeFg61Vllq9RtDkHVkTUtUYvkabfSdZizwgn6d9AWLURertATPIT0rF6tBhzSOke9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TMxMzI4LTEwMjQ3NjQwOFwiLFwicHVpZFwiOlwiNTY0MDQ5NTY3NTI1NDk2XCIsXCJvaWRcIjpcIjAwMDIwMTAwLTA2MWItYWE3OC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TQ5MjAyMDEsIm5iZiI6MTUxNDkxOTYwMX0.j1zrBkhqL1W70SdHdrAE77PwaBzJ9iZbQvQlhwafNrXMWEd3QVqNdE04R01m3broJDE7Ci4l35QAqUaeutf-Qu8JZtTCWxq68fZ_21vLG5QdKobCPGs4oPjcUcnX0uN42xzjVqDQTtGecm1U9onDWpARfoC7NQI-nyjBfCTX1o0sk_xr1glq3foTbDNjnSb2LgwMoF7ciWzNs0p3qYguHQx-tNcYRtPi2soFCHz0OIb19k5rW2aPXo5Eya8uJshb7Jy8D5637tyWoM_15FyGet2RIjmwnTOWhUxVR_25f9LtlXBIdR50pcljWnNhkGyEAEFJGS-3XD7ZniPjsx31WQ&amp;owa=outlook.live.com&amp;i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2" name="AutoShape 4" descr="https://attachment.outlook.office.net/owa/AAIRRIESS@msn.com/service.svc/s/GetAttachmentThumbnail?id=AQMkADAwATIwMTAwAC0wNjFiLWFhADc4LTAwAi0wMAoARgAAA7rrWNAreZ5Aidx%2FhIqaYR4HAPga4dgKeT5Jmw1cZkPwtbkAAAIBDAAAAPga4dgKeT5Jmw1cZkPwtbkAAW5wdqIAAAABEgAQAMRkPkPp8WNLoZ0yI472YfA%3D&amp;thumbnailType=2&amp;X-OWA-CANARY=K4gTlXsBhUeFg61Vllq9RtDkHVkTUtUYvkabfSdZizwgn6d9AWLURertATPIT0rF6tBhzSOke9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TMxMzI4LTEwMjQ3NjQwOFwiLFwicHVpZFwiOlwiNTY0MDQ5NTY3NTI1NDk2XCIsXCJvaWRcIjpcIjAwMDIwMTAwLTA2MWItYWE3OC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TQ5MjAyMDEsIm5iZiI6MTUxNDkxOTYwMX0.j1zrBkhqL1W70SdHdrAE77PwaBzJ9iZbQvQlhwafNrXMWEd3QVqNdE04R01m3broJDE7Ci4l35QAqUaeutf-Qu8JZtTCWxq68fZ_21vLG5QdKobCPGs4oPjcUcnX0uN42xzjVqDQTtGecm1U9onDWpARfoC7NQI-nyjBfCTX1o0sk_xr1glq3foTbDNjnSb2LgwMoF7ciWzNs0p3qYguHQx-tNcYRtPi2soFCHz0OIb19k5rW2aPXo5Eya8uJshb7Jy8D5637tyWoM_15FyGet2RIjmwnTOWhUxVR_25f9LtlXBIdR50pcljWnNhkGyEAEFJGS-3XD7ZniPjsx31WQ&amp;owa=outlook.live.com&amp;i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4" name="AutoShape 6" descr="https://attachment.outlook.office.net/owa/AAIRRIESS@msn.com/service.svc/s/GetAttachmentThumbnail?id=AQMkADAwATIwMTAwAC0wNjFiLWFhADc4LTAwAi0wMAoARgAAA7rrWNAreZ5Aidx%2FhIqaYR4HAPga4dgKeT5Jmw1cZkPwtbkAAAIBDAAAAPga4dgKeT5Jmw1cZkPwtbkAAW5wdqIAAAABEgAQAMRkPkPp8WNLoZ0yI472YfA%3D&amp;thumbnailType=2&amp;X-OWA-CANARY=K4gTlXsBhUeFg61Vllq9RtDkHVkTUtUYvkabfSdZizwgn6d9AWLURertATPIT0rF6tBhzSOke9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TMxMzI4LTEwMjQ3NjQwOFwiLFwicHVpZFwiOlwiNTY0MDQ5NTY3NTI1NDk2XCIsXCJvaWRcIjpcIjAwMDIwMTAwLTA2MWItYWE3OC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TQ5MjAyMDEsIm5iZiI6MTUxNDkxOTYwMX0.j1zrBkhqL1W70SdHdrAE77PwaBzJ9iZbQvQlhwafNrXMWEd3QVqNdE04R01m3broJDE7Ci4l35QAqUaeutf-Qu8JZtTCWxq68fZ_21vLG5QdKobCPGs4oPjcUcnX0uN42xzjVqDQTtGecm1U9onDWpARfoC7NQI-nyjBfCTX1o0sk_xr1glq3foTbDNjnSb2LgwMoF7ciWzNs0p3qYguHQx-tNcYRtPi2soFCHz0OIb19k5rW2aPXo5Eya8uJshb7Jy8D5637tyWoM_15FyGet2RIjmwnTOWhUxVR_25f9LtlXBIdR50pcljWnNhkGyEAEFJGS-3XD7ZniPjsx31WQ&amp;owa=outlook.live.com&amp;i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noChangeArrowheads="1"/>
          </p:cNvPicPr>
          <p:nvPr/>
        </p:nvPicPr>
        <p:blipFill>
          <a:blip r:embed="rId3" cstate="print"/>
          <a:srcRect/>
          <a:stretch>
            <a:fillRect/>
          </a:stretch>
        </p:blipFill>
        <p:spPr bwMode="auto">
          <a:xfrm>
            <a:off x="1371600" y="1447800"/>
            <a:ext cx="3024231" cy="3924301"/>
          </a:xfrm>
          <a:prstGeom prst="rect">
            <a:avLst/>
          </a:prstGeom>
          <a:noFill/>
          <a:ln w="9525">
            <a:noFill/>
            <a:miter lim="800000"/>
            <a:headEnd/>
            <a:tailEnd/>
          </a:ln>
        </p:spPr>
      </p:pic>
    </p:spTree>
    <p:extLst>
      <p:ext uri="{BB962C8B-B14F-4D97-AF65-F5344CB8AC3E}">
        <p14:creationId xmlns:p14="http://schemas.microsoft.com/office/powerpoint/2010/main" val="2621497547"/>
      </p:ext>
    </p:extLst>
  </p:cSld>
  <p:clrMapOvr>
    <a:masterClrMapping/>
  </p:clrMapOvr>
  <p:transition spd="med">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045F9-9326-426B-A8A9-5ADD886B8395}"/>
              </a:ext>
            </a:extLst>
          </p:cNvPr>
          <p:cNvSpPr>
            <a:spLocks noGrp="1"/>
          </p:cNvSpPr>
          <p:nvPr>
            <p:ph type="title"/>
          </p:nvPr>
        </p:nvSpPr>
        <p:spPr/>
        <p:txBody>
          <a:bodyPr/>
          <a:lstStyle/>
          <a:p>
            <a:r>
              <a:rPr lang="en-US" dirty="0"/>
              <a:t>Budget for upcoming year</a:t>
            </a:r>
          </a:p>
        </p:txBody>
      </p:sp>
      <p:sp>
        <p:nvSpPr>
          <p:cNvPr id="3" name="Content Placeholder 2">
            <a:extLst>
              <a:ext uri="{FF2B5EF4-FFF2-40B4-BE49-F238E27FC236}">
                <a16:creationId xmlns:a16="http://schemas.microsoft.com/office/drawing/2014/main" id="{CFF240E4-B42B-4C4A-B074-DDDD6E386F7F}"/>
              </a:ext>
            </a:extLst>
          </p:cNvPr>
          <p:cNvSpPr>
            <a:spLocks noGrp="1"/>
          </p:cNvSpPr>
          <p:nvPr>
            <p:ph idx="1"/>
          </p:nvPr>
        </p:nvSpPr>
        <p:spPr/>
        <p:txBody>
          <a:bodyPr/>
          <a:lstStyle/>
          <a:p>
            <a:r>
              <a:rPr lang="en-US" sz="2300" dirty="0"/>
              <a:t>Plan Fund Raisers</a:t>
            </a:r>
          </a:p>
          <a:p>
            <a:pPr lvl="1"/>
            <a:r>
              <a:rPr lang="en-US" sz="2300" dirty="0"/>
              <a:t>Fish Fry</a:t>
            </a:r>
          </a:p>
          <a:p>
            <a:pPr lvl="1"/>
            <a:r>
              <a:rPr lang="en-US" sz="2300" dirty="0"/>
              <a:t>Golf Tournament</a:t>
            </a:r>
          </a:p>
          <a:p>
            <a:pPr lvl="1"/>
            <a:r>
              <a:rPr lang="en-US" sz="2300" dirty="0"/>
              <a:t>Bingo</a:t>
            </a:r>
          </a:p>
          <a:p>
            <a:pPr lvl="1"/>
            <a:r>
              <a:rPr lang="en-US" sz="2300" dirty="0"/>
              <a:t>Council Dinners</a:t>
            </a:r>
          </a:p>
          <a:p>
            <a:pPr marL="457200" lvl="1" indent="0">
              <a:buNone/>
            </a:pPr>
            <a:endParaRPr lang="en-US" sz="2300" dirty="0"/>
          </a:p>
          <a:p>
            <a:pPr marL="457200" lvl="1" indent="0">
              <a:buNone/>
            </a:pPr>
            <a:r>
              <a:rPr lang="en-US" sz="2300" dirty="0"/>
              <a:t>Vote on these items one time. This saves having discussions throughout the year for items already approved. This will make your Council meeting run smoother. </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043396461"/>
      </p:ext>
    </p:extLst>
  </p:cSld>
  <p:clrMapOvr>
    <a:masterClrMapping/>
  </p:clrMapOvr>
  <p:transition spd="med">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A0B3B-6BCE-43D4-95B4-18FB5F40D26D}"/>
              </a:ext>
            </a:extLst>
          </p:cNvPr>
          <p:cNvSpPr>
            <a:spLocks noGrp="1"/>
          </p:cNvSpPr>
          <p:nvPr>
            <p:ph type="title"/>
          </p:nvPr>
        </p:nvSpPr>
        <p:spPr/>
        <p:txBody>
          <a:bodyPr/>
          <a:lstStyle/>
          <a:p>
            <a:r>
              <a:rPr lang="en-US" dirty="0"/>
              <a:t>Approved  Items</a:t>
            </a:r>
          </a:p>
        </p:txBody>
      </p:sp>
      <p:sp>
        <p:nvSpPr>
          <p:cNvPr id="3" name="Content Placeholder 2">
            <a:extLst>
              <a:ext uri="{FF2B5EF4-FFF2-40B4-BE49-F238E27FC236}">
                <a16:creationId xmlns:a16="http://schemas.microsoft.com/office/drawing/2014/main" id="{D636DBEA-7699-4876-AB24-2CB460CD8D6C}"/>
              </a:ext>
            </a:extLst>
          </p:cNvPr>
          <p:cNvSpPr>
            <a:spLocks noGrp="1"/>
          </p:cNvSpPr>
          <p:nvPr>
            <p:ph idx="1"/>
          </p:nvPr>
        </p:nvSpPr>
        <p:spPr/>
        <p:txBody>
          <a:bodyPr/>
          <a:lstStyle/>
          <a:p>
            <a:pPr marL="0" indent="0">
              <a:buNone/>
            </a:pPr>
            <a:r>
              <a:rPr lang="en-US" sz="4000" dirty="0"/>
              <a:t>Now the items have been approved by the council. Put dates on these items and the treasurer can send donations when the time nears thus eliminating donations being missed or late. </a:t>
            </a:r>
          </a:p>
          <a:p>
            <a:endParaRPr lang="en-US" dirty="0"/>
          </a:p>
        </p:txBody>
      </p:sp>
    </p:spTree>
    <p:extLst>
      <p:ext uri="{BB962C8B-B14F-4D97-AF65-F5344CB8AC3E}">
        <p14:creationId xmlns:p14="http://schemas.microsoft.com/office/powerpoint/2010/main" val="2600477660"/>
      </p:ext>
    </p:extLst>
  </p:cSld>
  <p:clrMapOvr>
    <a:masterClrMapping/>
  </p:clrMapOvr>
  <p:transition spd="med">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F65F-FFC3-4F91-859B-3AF97B0C0293}"/>
              </a:ext>
            </a:extLst>
          </p:cNvPr>
          <p:cNvSpPr>
            <a:spLocks noGrp="1"/>
          </p:cNvSpPr>
          <p:nvPr>
            <p:ph type="title"/>
          </p:nvPr>
        </p:nvSpPr>
        <p:spPr/>
        <p:txBody>
          <a:bodyPr/>
          <a:lstStyle/>
          <a:p>
            <a:r>
              <a:rPr lang="en-US" dirty="0"/>
              <a:t>Where do we stand</a:t>
            </a:r>
          </a:p>
        </p:txBody>
      </p:sp>
      <p:sp>
        <p:nvSpPr>
          <p:cNvPr id="3" name="Content Placeholder 2">
            <a:extLst>
              <a:ext uri="{FF2B5EF4-FFF2-40B4-BE49-F238E27FC236}">
                <a16:creationId xmlns:a16="http://schemas.microsoft.com/office/drawing/2014/main" id="{FFCB6647-8DAE-4656-BDBA-6CAE321E3248}"/>
              </a:ext>
            </a:extLst>
          </p:cNvPr>
          <p:cNvSpPr>
            <a:spLocks noGrp="1"/>
          </p:cNvSpPr>
          <p:nvPr>
            <p:ph idx="1"/>
          </p:nvPr>
        </p:nvSpPr>
        <p:spPr/>
        <p:txBody>
          <a:bodyPr/>
          <a:lstStyle/>
          <a:p>
            <a:r>
              <a:rPr lang="en-US" sz="3200" dirty="0"/>
              <a:t>Throughout the year you can review the budget during your meeting to determine if additional fund raises are needed or if you have additional money that needs to go to another cause. </a:t>
            </a:r>
          </a:p>
          <a:p>
            <a:endParaRPr lang="en-US" sz="3200" dirty="0"/>
          </a:p>
          <a:p>
            <a:r>
              <a:rPr lang="en-US" sz="3200" dirty="0"/>
              <a:t>Makes Auditing simpler</a:t>
            </a:r>
          </a:p>
        </p:txBody>
      </p:sp>
    </p:spTree>
    <p:extLst>
      <p:ext uri="{BB962C8B-B14F-4D97-AF65-F5344CB8AC3E}">
        <p14:creationId xmlns:p14="http://schemas.microsoft.com/office/powerpoint/2010/main" val="3780416188"/>
      </p:ext>
    </p:extLst>
  </p:cSld>
  <p:clrMapOvr>
    <a:masterClrMapping/>
  </p:clrMapOvr>
  <p:transition spd="med">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831F-98D6-4F1C-B666-B13FE6DA8468}"/>
              </a:ext>
            </a:extLst>
          </p:cNvPr>
          <p:cNvSpPr>
            <a:spLocks noGrp="1"/>
          </p:cNvSpPr>
          <p:nvPr>
            <p:ph type="title"/>
          </p:nvPr>
        </p:nvSpPr>
        <p:spPr/>
        <p:txBody>
          <a:bodyPr/>
          <a:lstStyle/>
          <a:p>
            <a:r>
              <a:rPr lang="en-US" dirty="0"/>
              <a:t>Updating easier</a:t>
            </a:r>
          </a:p>
        </p:txBody>
      </p:sp>
      <p:sp>
        <p:nvSpPr>
          <p:cNvPr id="3" name="Content Placeholder 2">
            <a:extLst>
              <a:ext uri="{FF2B5EF4-FFF2-40B4-BE49-F238E27FC236}">
                <a16:creationId xmlns:a16="http://schemas.microsoft.com/office/drawing/2014/main" id="{09684C83-718B-478C-968E-F21440D13C04}"/>
              </a:ext>
            </a:extLst>
          </p:cNvPr>
          <p:cNvSpPr>
            <a:spLocks noGrp="1"/>
          </p:cNvSpPr>
          <p:nvPr>
            <p:ph idx="1"/>
          </p:nvPr>
        </p:nvSpPr>
        <p:spPr/>
        <p:txBody>
          <a:bodyPr/>
          <a:lstStyle/>
          <a:p>
            <a:r>
              <a:rPr lang="en-US" sz="3200" dirty="0"/>
              <a:t>In future years you can compare expenses to budgeted item. This will make the new budgets easier and saves time.</a:t>
            </a:r>
          </a:p>
          <a:p>
            <a:endParaRPr lang="en-US" sz="3200" dirty="0"/>
          </a:p>
          <a:p>
            <a:r>
              <a:rPr lang="en-US" sz="3200" dirty="0"/>
              <a:t>It will be simpler in future years to ratify the budget because all you will need to do are minor adjustments. </a:t>
            </a:r>
          </a:p>
          <a:p>
            <a:endParaRPr lang="en-US" dirty="0"/>
          </a:p>
          <a:p>
            <a:endParaRPr lang="en-US" dirty="0"/>
          </a:p>
        </p:txBody>
      </p:sp>
    </p:spTree>
    <p:extLst>
      <p:ext uri="{BB962C8B-B14F-4D97-AF65-F5344CB8AC3E}">
        <p14:creationId xmlns:p14="http://schemas.microsoft.com/office/powerpoint/2010/main" val="3256731275"/>
      </p:ext>
    </p:extLst>
  </p:cSld>
  <p:clrMapOvr>
    <a:masterClrMapping/>
  </p:clrMapOvr>
  <p:transition spd="med">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2EB54D3-8A57-4990-95FC-B480414C52D2}"/>
              </a:ext>
            </a:extLst>
          </p:cNvPr>
          <p:cNvSpPr>
            <a:spLocks noGrp="1"/>
          </p:cNvSpPr>
          <p:nvPr>
            <p:ph type="ctrTitle"/>
          </p:nvPr>
        </p:nvSpPr>
        <p:spPr>
          <a:xfrm>
            <a:off x="990600" y="228600"/>
            <a:ext cx="7772400" cy="4724399"/>
          </a:xfrm>
        </p:spPr>
        <p:txBody>
          <a:bodyPr/>
          <a:lstStyle/>
          <a:p>
            <a:r>
              <a:rPr lang="en-US" sz="7200" dirty="0"/>
              <a:t>Questions?</a:t>
            </a:r>
          </a:p>
        </p:txBody>
      </p:sp>
    </p:spTree>
    <p:extLst>
      <p:ext uri="{BB962C8B-B14F-4D97-AF65-F5344CB8AC3E}">
        <p14:creationId xmlns:p14="http://schemas.microsoft.com/office/powerpoint/2010/main" val="2666447843"/>
      </p:ext>
    </p:extLst>
  </p:cSld>
  <p:clrMapOvr>
    <a:masterClrMapping/>
  </p:clrMapOvr>
  <p:transition spd="med">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A4678E5-69AC-4E9B-8499-B63FBD3C776C}"/>
              </a:ext>
            </a:extLst>
          </p:cNvPr>
          <p:cNvSpPr>
            <a:spLocks noGrp="1"/>
          </p:cNvSpPr>
          <p:nvPr>
            <p:ph type="title"/>
          </p:nvPr>
        </p:nvSpPr>
        <p:spPr/>
        <p:txBody>
          <a:bodyPr/>
          <a:lstStyle/>
          <a:p>
            <a:r>
              <a:rPr lang="en-US" dirty="0"/>
              <a:t>Vocation Support for Seminarians</a:t>
            </a:r>
          </a:p>
        </p:txBody>
      </p:sp>
      <p:sp>
        <p:nvSpPr>
          <p:cNvPr id="5" name="Text Placeholder 4">
            <a:extLst>
              <a:ext uri="{FF2B5EF4-FFF2-40B4-BE49-F238E27FC236}">
                <a16:creationId xmlns:a16="http://schemas.microsoft.com/office/drawing/2014/main" id="{DBF91941-9335-4E96-AD75-B3894F844CF1}"/>
              </a:ext>
            </a:extLst>
          </p:cNvPr>
          <p:cNvSpPr>
            <a:spLocks noGrp="1"/>
          </p:cNvSpPr>
          <p:nvPr>
            <p:ph type="body" sz="quarter" idx="11"/>
          </p:nvPr>
        </p:nvSpPr>
        <p:spPr/>
        <p:txBody>
          <a:bodyPr/>
          <a:lstStyle/>
          <a:p>
            <a:r>
              <a:rPr lang="en-US" b="1" i="0" dirty="0"/>
              <a:t>Rev. Joseph Delka</a:t>
            </a:r>
          </a:p>
          <a:p>
            <a:r>
              <a:rPr lang="en-US" dirty="0"/>
              <a:t>Diocese of Salt Lake City</a:t>
            </a:r>
            <a:br>
              <a:rPr lang="en-US" dirty="0"/>
            </a:br>
            <a:r>
              <a:rPr lang="en-US" dirty="0"/>
              <a:t>Vocations Director</a:t>
            </a:r>
          </a:p>
        </p:txBody>
      </p:sp>
      <p:sp>
        <p:nvSpPr>
          <p:cNvPr id="2050" name="AutoShape 2" descr="https://attachment.outlook.office.net/owa/AAIRRIESS@msn.com/service.svc/s/GetAttachmentThumbnail?id=AQMkADAwATIwMTAwAC0wNjFiLWFhADc4LTAwAi0wMAoARgAAA7rrWNAreZ5Aidx%2FhIqaYR4HAPga4dgKeT5Jmw1cZkPwtbkAAAIBDAAAAPga4dgKeT5Jmw1cZkPwtbkAAW5wdqIAAAABEgAQAMRkPkPp8WNLoZ0yI472YfA%3D&amp;thumbnailType=2&amp;X-OWA-CANARY=K4gTlXsBhUeFg61Vllq9RtDkHVkTUtUYvkabfSdZizwgn6d9AWLURertATPIT0rF6tBhzSOke9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TMxMzI4LTEwMjQ3NjQwOFwiLFwicHVpZFwiOlwiNTY0MDQ5NTY3NTI1NDk2XCIsXCJvaWRcIjpcIjAwMDIwMTAwLTA2MWItYWE3OC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TQ5MjAyMDEsIm5iZiI6MTUxNDkxOTYwMX0.j1zrBkhqL1W70SdHdrAE77PwaBzJ9iZbQvQlhwafNrXMWEd3QVqNdE04R01m3broJDE7Ci4l35QAqUaeutf-Qu8JZtTCWxq68fZ_21vLG5QdKobCPGs4oPjcUcnX0uN42xzjVqDQTtGecm1U9onDWpARfoC7NQI-nyjBfCTX1o0sk_xr1glq3foTbDNjnSb2LgwMoF7ciWzNs0p3qYguHQx-tNcYRtPi2soFCHz0OIb19k5rW2aPXo5Eya8uJshb7Jy8D5637tyWoM_15FyGet2RIjmwnTOWhUxVR_25f9LtlXBIdR50pcljWnNhkGyEAEFJGS-3XD7ZniPjsx31WQ&amp;owa=outlook.live.com&amp;i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2" name="AutoShape 4" descr="https://attachment.outlook.office.net/owa/AAIRRIESS@msn.com/service.svc/s/GetAttachmentThumbnail?id=AQMkADAwATIwMTAwAC0wNjFiLWFhADc4LTAwAi0wMAoARgAAA7rrWNAreZ5Aidx%2FhIqaYR4HAPga4dgKeT5Jmw1cZkPwtbkAAAIBDAAAAPga4dgKeT5Jmw1cZkPwtbkAAW5wdqIAAAABEgAQAMRkPkPp8WNLoZ0yI472YfA%3D&amp;thumbnailType=2&amp;X-OWA-CANARY=K4gTlXsBhUeFg61Vllq9RtDkHVkTUtUYvkabfSdZizwgn6d9AWLURertATPIT0rF6tBhzSOke9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TMxMzI4LTEwMjQ3NjQwOFwiLFwicHVpZFwiOlwiNTY0MDQ5NTY3NTI1NDk2XCIsXCJvaWRcIjpcIjAwMDIwMTAwLTA2MWItYWE3OC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TQ5MjAyMDEsIm5iZiI6MTUxNDkxOTYwMX0.j1zrBkhqL1W70SdHdrAE77PwaBzJ9iZbQvQlhwafNrXMWEd3QVqNdE04R01m3broJDE7Ci4l35QAqUaeutf-Qu8JZtTCWxq68fZ_21vLG5QdKobCPGs4oPjcUcnX0uN42xzjVqDQTtGecm1U9onDWpARfoC7NQI-nyjBfCTX1o0sk_xr1glq3foTbDNjnSb2LgwMoF7ciWzNs0p3qYguHQx-tNcYRtPi2soFCHz0OIb19k5rW2aPXo5Eya8uJshb7Jy8D5637tyWoM_15FyGet2RIjmwnTOWhUxVR_25f9LtlXBIdR50pcljWnNhkGyEAEFJGS-3XD7ZniPjsx31WQ&amp;owa=outlook.live.com&amp;i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4" name="AutoShape 6" descr="https://attachment.outlook.office.net/owa/AAIRRIESS@msn.com/service.svc/s/GetAttachmentThumbnail?id=AQMkADAwATIwMTAwAC0wNjFiLWFhADc4LTAwAi0wMAoARgAAA7rrWNAreZ5Aidx%2FhIqaYR4HAPga4dgKeT5Jmw1cZkPwtbkAAAIBDAAAAPga4dgKeT5Jmw1cZkPwtbkAAW5wdqIAAAABEgAQAMRkPkPp8WNLoZ0yI472YfA%3D&amp;thumbnailType=2&amp;X-OWA-CANARY=K4gTlXsBhUeFg61Vllq9RtDkHVkTUtUYvkabfSdZizwgn6d9AWLURertATPIT0rF6tBhzSOke9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TMxMzI4LTEwMjQ3NjQwOFwiLFwicHVpZFwiOlwiNTY0MDQ5NTY3NTI1NDk2XCIsXCJvaWRcIjpcIjAwMDIwMTAwLTA2MWItYWE3OC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TQ5MjAyMDEsIm5iZiI6MTUxNDkxOTYwMX0.j1zrBkhqL1W70SdHdrAE77PwaBzJ9iZbQvQlhwafNrXMWEd3QVqNdE04R01m3broJDE7Ci4l35QAqUaeutf-Qu8JZtTCWxq68fZ_21vLG5QdKobCPGs4oPjcUcnX0uN42xzjVqDQTtGecm1U9onDWpARfoC7NQI-nyjBfCTX1o0sk_xr1glq3foTbDNjnSb2LgwMoF7ciWzNs0p3qYguHQx-tNcYRtPi2soFCHz0OIb19k5rW2aPXo5Eya8uJshb7Jy8D5637tyWoM_15FyGet2RIjmwnTOWhUxVR_25f9LtlXBIdR50pcljWnNhkGyEAEFJGS-3XD7ZniPjsx31WQ&amp;owa=outlook.live.com&amp;i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 name="Picture 2" descr="Image result for joseph delka">
            <a:extLst>
              <a:ext uri="{FF2B5EF4-FFF2-40B4-BE49-F238E27FC236}">
                <a16:creationId xmlns:a16="http://schemas.microsoft.com/office/drawing/2014/main" id="{EE95C07D-DF60-4039-B749-AAA5526F2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47800"/>
            <a:ext cx="2590800" cy="389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080206"/>
      </p:ext>
    </p:extLst>
  </p:cSld>
  <p:clrMapOvr>
    <a:masterClrMapping/>
  </p:clrMapOvr>
  <p:transition spd="med">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3581400"/>
            <a:ext cx="4301004" cy="1371600"/>
          </a:xfrm>
        </p:spPr>
        <p:txBody>
          <a:bodyPr/>
          <a:lstStyle/>
          <a:p>
            <a:pPr algn="l">
              <a:spcBef>
                <a:spcPts val="1200"/>
              </a:spcBef>
              <a:spcAft>
                <a:spcPts val="1200"/>
              </a:spcAft>
            </a:pPr>
            <a:r>
              <a:rPr lang="en-US" sz="2800" b="1" i="0" u="none" dirty="0"/>
              <a:t>John Valdez</a:t>
            </a:r>
            <a:br>
              <a:rPr lang="en-US" sz="2800" b="1" i="0" u="none" dirty="0"/>
            </a:br>
            <a:r>
              <a:rPr lang="en-US" sz="2800" u="none" dirty="0"/>
              <a:t>State Faith Director</a:t>
            </a:r>
            <a:br>
              <a:rPr lang="en-US" sz="2800" u="none" dirty="0"/>
            </a:br>
            <a:r>
              <a:rPr lang="en-US" sz="2800" u="none" dirty="0"/>
              <a:t>State Vocations Chairman</a:t>
            </a:r>
          </a:p>
        </p:txBody>
      </p:sp>
      <p:pic>
        <p:nvPicPr>
          <p:cNvPr id="4098" name="Picture 2"/>
          <p:cNvPicPr>
            <a:picLocks noChangeAspect="1" noChangeArrowheads="1"/>
          </p:cNvPicPr>
          <p:nvPr/>
        </p:nvPicPr>
        <p:blipFill>
          <a:blip r:embed="rId3" cstate="print"/>
          <a:srcRect/>
          <a:stretch>
            <a:fillRect/>
          </a:stretch>
        </p:blipFill>
        <p:spPr bwMode="auto">
          <a:xfrm>
            <a:off x="1219884" y="1447800"/>
            <a:ext cx="2971117" cy="3581400"/>
          </a:xfrm>
          <a:prstGeom prst="rect">
            <a:avLst/>
          </a:prstGeom>
          <a:noFill/>
          <a:ln w="9525">
            <a:noFill/>
            <a:miter lim="800000"/>
            <a:headEnd/>
            <a:tailEnd/>
          </a:ln>
        </p:spPr>
      </p:pic>
      <p:sp>
        <p:nvSpPr>
          <p:cNvPr id="5" name="TextBox 4">
            <a:extLst>
              <a:ext uri="{FF2B5EF4-FFF2-40B4-BE49-F238E27FC236}">
                <a16:creationId xmlns:a16="http://schemas.microsoft.com/office/drawing/2014/main" id="{ECAAA415-B0F7-4E00-8CCE-55943A99F01D}"/>
              </a:ext>
            </a:extLst>
          </p:cNvPr>
          <p:cNvSpPr txBox="1"/>
          <p:nvPr/>
        </p:nvSpPr>
        <p:spPr>
          <a:xfrm>
            <a:off x="4572000" y="1219200"/>
            <a:ext cx="3657600" cy="1200329"/>
          </a:xfrm>
          <a:prstGeom prst="rect">
            <a:avLst/>
          </a:prstGeom>
          <a:noFill/>
        </p:spPr>
        <p:txBody>
          <a:bodyPr wrap="square" rtlCol="0">
            <a:spAutoFit/>
          </a:bodyPr>
          <a:lstStyle/>
          <a:p>
            <a:pPr algn="ctr"/>
            <a:r>
              <a:rPr lang="en-US" sz="3600" i="1" dirty="0">
                <a:solidFill>
                  <a:schemeClr val="bg1"/>
                </a:solidFill>
                <a:latin typeface="+mj-lt"/>
                <a:ea typeface="+mj-ea"/>
                <a:cs typeface="+mj-cs"/>
              </a:rPr>
              <a:t>Seminarian</a:t>
            </a:r>
            <a:r>
              <a:rPr lang="en-US" sz="3600" b="1" dirty="0">
                <a:solidFill>
                  <a:schemeClr val="bg1"/>
                </a:solidFill>
                <a:latin typeface="+mj-lt"/>
                <a:ea typeface="+mj-ea"/>
                <a:cs typeface="Arial" panose="020B0604020202020204" pitchFamily="34" charset="0"/>
              </a:rPr>
              <a:t> </a:t>
            </a:r>
            <a:r>
              <a:rPr lang="en-US" sz="3600" i="1" dirty="0">
                <a:solidFill>
                  <a:schemeClr val="bg1"/>
                </a:solidFill>
                <a:latin typeface="+mj-lt"/>
                <a:ea typeface="+mj-ea"/>
                <a:cs typeface="+mj-cs"/>
              </a:rPr>
              <a:t>Support</a:t>
            </a:r>
          </a:p>
        </p:txBody>
      </p:sp>
    </p:spTree>
    <p:extLst>
      <p:ext uri="{BB962C8B-B14F-4D97-AF65-F5344CB8AC3E}">
        <p14:creationId xmlns:p14="http://schemas.microsoft.com/office/powerpoint/2010/main" val="2263619426"/>
      </p:ext>
    </p:extLst>
  </p:cSld>
  <p:clrMapOvr>
    <a:masterClrMapping/>
  </p:clrMapOvr>
  <p:transition spd="med">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CF4578-7688-46F5-8EC1-CA9EEADEC3B5}"/>
              </a:ext>
            </a:extLst>
          </p:cNvPr>
          <p:cNvSpPr>
            <a:spLocks noGrp="1"/>
          </p:cNvSpPr>
          <p:nvPr>
            <p:ph type="title"/>
          </p:nvPr>
        </p:nvSpPr>
        <p:spPr/>
        <p:txBody>
          <a:bodyPr/>
          <a:lstStyle/>
          <a:p>
            <a:r>
              <a:rPr lang="en-US" dirty="0"/>
              <a:t>Membership</a:t>
            </a:r>
          </a:p>
        </p:txBody>
      </p:sp>
      <p:sp>
        <p:nvSpPr>
          <p:cNvPr id="4" name="Text Placeholder 3">
            <a:extLst>
              <a:ext uri="{FF2B5EF4-FFF2-40B4-BE49-F238E27FC236}">
                <a16:creationId xmlns:a16="http://schemas.microsoft.com/office/drawing/2014/main" id="{D60CAC9C-2ED7-4E81-84C3-855E85E5C1D1}"/>
              </a:ext>
            </a:extLst>
          </p:cNvPr>
          <p:cNvSpPr>
            <a:spLocks noGrp="1"/>
          </p:cNvSpPr>
          <p:nvPr>
            <p:ph type="body" sz="quarter" idx="11"/>
          </p:nvPr>
        </p:nvSpPr>
        <p:spPr/>
        <p:txBody>
          <a:bodyPr/>
          <a:lstStyle/>
          <a:p>
            <a:r>
              <a:rPr lang="en-US" b="1" i="0" dirty="0"/>
              <a:t>James McManaman</a:t>
            </a:r>
            <a:br>
              <a:rPr lang="en-US" i="0" dirty="0"/>
            </a:br>
            <a:r>
              <a:rPr lang="en-US" dirty="0"/>
              <a:t>Knights of Columbus </a:t>
            </a:r>
            <a:br>
              <a:rPr lang="en-US" dirty="0"/>
            </a:br>
            <a:r>
              <a:rPr lang="en-US" dirty="0"/>
              <a:t>Utah State Treasurer</a:t>
            </a:r>
            <a:br>
              <a:rPr lang="en-US" dirty="0"/>
            </a:br>
            <a:r>
              <a:rPr lang="en-US" b="1" dirty="0">
                <a:solidFill>
                  <a:srgbClr val="FFFF00"/>
                </a:solidFill>
              </a:rPr>
              <a:t>Membership Director</a:t>
            </a:r>
          </a:p>
        </p:txBody>
      </p:sp>
      <p:pic>
        <p:nvPicPr>
          <p:cNvPr id="8" name="Google Shape;250;p31">
            <a:extLst>
              <a:ext uri="{FF2B5EF4-FFF2-40B4-BE49-F238E27FC236}">
                <a16:creationId xmlns:a16="http://schemas.microsoft.com/office/drawing/2014/main" id="{91A14C36-DC70-4967-8EE5-9AA49C679C1E}"/>
              </a:ext>
            </a:extLst>
          </p:cNvPr>
          <p:cNvPicPr preferRelativeResize="0"/>
          <p:nvPr/>
        </p:nvPicPr>
        <p:blipFill rotWithShape="1">
          <a:blip r:embed="rId3">
            <a:alphaModFix/>
          </a:blip>
          <a:srcRect/>
          <a:stretch/>
        </p:blipFill>
        <p:spPr>
          <a:xfrm rot="5400000">
            <a:off x="838200" y="2057400"/>
            <a:ext cx="3962400" cy="2743200"/>
          </a:xfrm>
          <a:prstGeom prst="rect">
            <a:avLst/>
          </a:prstGeom>
          <a:noFill/>
          <a:ln>
            <a:noFill/>
          </a:ln>
        </p:spPr>
      </p:pic>
    </p:spTree>
    <p:extLst>
      <p:ext uri="{BB962C8B-B14F-4D97-AF65-F5344CB8AC3E}">
        <p14:creationId xmlns:p14="http://schemas.microsoft.com/office/powerpoint/2010/main" val="2626994402"/>
      </p:ext>
    </p:extLst>
  </p:cSld>
  <p:clrMapOvr>
    <a:masterClrMapping/>
  </p:clrMapOvr>
  <p:transition spd="med">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0EF3A83-D91C-44A3-92C7-FE3AC18203F4}"/>
              </a:ext>
            </a:extLst>
          </p:cNvPr>
          <p:cNvSpPr>
            <a:spLocks noGrp="1"/>
          </p:cNvSpPr>
          <p:nvPr>
            <p:ph type="subTitle" idx="1"/>
          </p:nvPr>
        </p:nvSpPr>
        <p:spPr>
          <a:xfrm>
            <a:off x="961292" y="2209800"/>
            <a:ext cx="7772400" cy="1447800"/>
          </a:xfrm>
        </p:spPr>
        <p:txBody>
          <a:bodyPr/>
          <a:lstStyle/>
          <a:p>
            <a:pPr algn="ctr"/>
            <a:r>
              <a:rPr lang="en-US" sz="9600" dirty="0"/>
              <a:t>Membership</a:t>
            </a:r>
          </a:p>
          <a:p>
            <a:endParaRPr lang="en-US" dirty="0"/>
          </a:p>
        </p:txBody>
      </p:sp>
    </p:spTree>
    <p:extLst>
      <p:ext uri="{BB962C8B-B14F-4D97-AF65-F5344CB8AC3E}">
        <p14:creationId xmlns:p14="http://schemas.microsoft.com/office/powerpoint/2010/main" val="3099342403"/>
      </p:ext>
    </p:extLst>
  </p:cSld>
  <p:clrMapOvr>
    <a:masterClrMapping/>
  </p:clrMapOvr>
  <p:transition spd="med">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E7E8A-92D8-4E20-9C2C-75FAEDA751B5}"/>
              </a:ext>
            </a:extLst>
          </p:cNvPr>
          <p:cNvSpPr>
            <a:spLocks noGrp="1"/>
          </p:cNvSpPr>
          <p:nvPr>
            <p:ph type="title"/>
          </p:nvPr>
        </p:nvSpPr>
        <p:spPr/>
        <p:txBody>
          <a:bodyPr/>
          <a:lstStyle/>
          <a:p>
            <a:r>
              <a:rPr lang="en-US" dirty="0"/>
              <a:t>Membership</a:t>
            </a:r>
          </a:p>
        </p:txBody>
      </p:sp>
      <p:sp>
        <p:nvSpPr>
          <p:cNvPr id="3" name="Content Placeholder 2">
            <a:extLst>
              <a:ext uri="{FF2B5EF4-FFF2-40B4-BE49-F238E27FC236}">
                <a16:creationId xmlns:a16="http://schemas.microsoft.com/office/drawing/2014/main" id="{A8DA40DE-C99F-469C-B52A-1D118751571E}"/>
              </a:ext>
            </a:extLst>
          </p:cNvPr>
          <p:cNvSpPr>
            <a:spLocks noGrp="1"/>
          </p:cNvSpPr>
          <p:nvPr>
            <p:ph idx="1"/>
          </p:nvPr>
        </p:nvSpPr>
        <p:spPr/>
        <p:txBody>
          <a:bodyPr/>
          <a:lstStyle/>
          <a:p>
            <a:r>
              <a:rPr lang="en-US" dirty="0"/>
              <a:t>Benefits of Membership</a:t>
            </a:r>
          </a:p>
          <a:p>
            <a:pPr lvl="1"/>
            <a:r>
              <a:rPr lang="en-US" dirty="0"/>
              <a:t>More members means more resources to support your parish and our Faith</a:t>
            </a:r>
          </a:p>
          <a:p>
            <a:pPr lvl="1"/>
            <a:r>
              <a:rPr lang="en-US" dirty="0"/>
              <a:t>Stronger Council</a:t>
            </a:r>
          </a:p>
          <a:p>
            <a:pPr lvl="1"/>
            <a:r>
              <a:rPr lang="en-US" dirty="0"/>
              <a:t>Building the Order</a:t>
            </a:r>
          </a:p>
          <a:p>
            <a:pPr lvl="1"/>
            <a:r>
              <a:rPr lang="en-US" dirty="0"/>
              <a:t>Bringing in new members let’s others see the good the Knights are able to do. It makes them want to be part of the GOOD</a:t>
            </a:r>
          </a:p>
          <a:p>
            <a:pPr lvl="1"/>
            <a:r>
              <a:rPr lang="en-US" dirty="0"/>
              <a:t>Helps members earn Shining Armor Award</a:t>
            </a:r>
          </a:p>
          <a:p>
            <a:pPr marL="457200" lvl="1" indent="0">
              <a:buNone/>
            </a:pPr>
            <a:endParaRPr lang="en-US" dirty="0"/>
          </a:p>
          <a:p>
            <a:pPr marL="457200" lvl="1" indent="0">
              <a:buNone/>
            </a:pPr>
            <a:r>
              <a:rPr lang="en-US" sz="3600" dirty="0"/>
              <a:t>Helps your Council achieve </a:t>
            </a:r>
            <a:r>
              <a:rPr lang="en-US" sz="3600" dirty="0">
                <a:solidFill>
                  <a:srgbClr val="FF0000"/>
                </a:solidFill>
              </a:rPr>
              <a:t>Star Council</a:t>
            </a:r>
          </a:p>
          <a:p>
            <a:pPr lvl="1"/>
            <a:endParaRPr lang="en-US" dirty="0"/>
          </a:p>
        </p:txBody>
      </p:sp>
    </p:spTree>
    <p:extLst>
      <p:ext uri="{BB962C8B-B14F-4D97-AF65-F5344CB8AC3E}">
        <p14:creationId xmlns:p14="http://schemas.microsoft.com/office/powerpoint/2010/main" val="1214394868"/>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3" name="Text Placeholder 2">
            <a:extLst>
              <a:ext uri="{FF2B5EF4-FFF2-40B4-BE49-F238E27FC236}">
                <a16:creationId xmlns:a16="http://schemas.microsoft.com/office/drawing/2014/main" id="{AB19243A-063D-42FE-9FA5-EA120A020CAB}"/>
              </a:ext>
            </a:extLst>
          </p:cNvPr>
          <p:cNvSpPr>
            <a:spLocks noGrp="1"/>
          </p:cNvSpPr>
          <p:nvPr>
            <p:ph type="body" sz="quarter" idx="11"/>
          </p:nvPr>
        </p:nvSpPr>
        <p:spPr/>
        <p:txBody>
          <a:bodyPr/>
          <a:lstStyle/>
          <a:p>
            <a:r>
              <a:rPr lang="en-US" b="1" i="0" dirty="0"/>
              <a:t>Ryan Graveley</a:t>
            </a:r>
            <a:br>
              <a:rPr lang="en-US" i="0" dirty="0"/>
            </a:br>
            <a:r>
              <a:rPr lang="en-US" dirty="0"/>
              <a:t>Knights of Columbus </a:t>
            </a:r>
            <a:br>
              <a:rPr lang="en-US" dirty="0"/>
            </a:br>
            <a:r>
              <a:rPr lang="en-US" dirty="0"/>
              <a:t>Utah State Warden</a:t>
            </a:r>
          </a:p>
        </p:txBody>
      </p:sp>
      <p:pic>
        <p:nvPicPr>
          <p:cNvPr id="5" name="Google Shape;636;p73">
            <a:extLst>
              <a:ext uri="{FF2B5EF4-FFF2-40B4-BE49-F238E27FC236}">
                <a16:creationId xmlns:a16="http://schemas.microsoft.com/office/drawing/2014/main" id="{4E3566E9-E267-4127-B7F4-AFC06DFF1A2A}"/>
              </a:ext>
            </a:extLst>
          </p:cNvPr>
          <p:cNvPicPr preferRelativeResize="0"/>
          <p:nvPr/>
        </p:nvPicPr>
        <p:blipFill rotWithShape="1">
          <a:blip r:embed="rId3">
            <a:alphaModFix/>
          </a:blip>
          <a:srcRect/>
          <a:stretch/>
        </p:blipFill>
        <p:spPr>
          <a:xfrm>
            <a:off x="1447800" y="1782339"/>
            <a:ext cx="2971800" cy="3598122"/>
          </a:xfrm>
          <a:prstGeom prst="rect">
            <a:avLst/>
          </a:prstGeom>
          <a:noFill/>
          <a:ln>
            <a:noFill/>
          </a:ln>
        </p:spPr>
      </p:pic>
      <p:sp>
        <p:nvSpPr>
          <p:cNvPr id="4" name="Title 3">
            <a:extLst>
              <a:ext uri="{FF2B5EF4-FFF2-40B4-BE49-F238E27FC236}">
                <a16:creationId xmlns:a16="http://schemas.microsoft.com/office/drawing/2014/main" id="{A2B5A172-C5A7-4EBC-A9D4-6FCD633C8FC7}"/>
              </a:ext>
            </a:extLst>
          </p:cNvPr>
          <p:cNvSpPr>
            <a:spLocks noGrp="1"/>
          </p:cNvSpPr>
          <p:nvPr>
            <p:ph type="title"/>
          </p:nvPr>
        </p:nvSpPr>
        <p:spPr/>
        <p:txBody>
          <a:bodyPr/>
          <a:lstStyle/>
          <a:p>
            <a:r>
              <a:rPr lang="en-US" dirty="0"/>
              <a:t>Pledge of Allegiance</a:t>
            </a:r>
          </a:p>
        </p:txBody>
      </p:sp>
    </p:spTree>
    <p:extLst>
      <p:ext uri="{BB962C8B-B14F-4D97-AF65-F5344CB8AC3E}">
        <p14:creationId xmlns:p14="http://schemas.microsoft.com/office/powerpoint/2010/main" val="4287240432"/>
      </p:ext>
    </p:extLst>
  </p:cSld>
  <p:clrMapOvr>
    <a:masterClrMapping/>
  </p:clrMapOvr>
  <p:transition spd="med">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B1BC47-B24B-4E8F-9437-4CDC7F3FF63E}"/>
              </a:ext>
            </a:extLst>
          </p:cNvPr>
          <p:cNvSpPr>
            <a:spLocks noGrp="1"/>
          </p:cNvSpPr>
          <p:nvPr>
            <p:ph idx="1"/>
          </p:nvPr>
        </p:nvSpPr>
        <p:spPr>
          <a:xfrm>
            <a:off x="914400" y="990600"/>
            <a:ext cx="8001000" cy="3810000"/>
          </a:xfrm>
        </p:spPr>
        <p:txBody>
          <a:bodyPr/>
          <a:lstStyle/>
          <a:p>
            <a:pPr marL="0" indent="0" algn="ctr">
              <a:buNone/>
            </a:pPr>
            <a:r>
              <a:rPr lang="en-US" sz="8800" dirty="0"/>
              <a:t>Requirements for Star Council Award</a:t>
            </a:r>
          </a:p>
        </p:txBody>
      </p:sp>
    </p:spTree>
    <p:extLst>
      <p:ext uri="{BB962C8B-B14F-4D97-AF65-F5344CB8AC3E}">
        <p14:creationId xmlns:p14="http://schemas.microsoft.com/office/powerpoint/2010/main" val="3779880761"/>
      </p:ext>
    </p:extLst>
  </p:cSld>
  <p:clrMapOvr>
    <a:masterClrMapping/>
  </p:clrMapOvr>
  <p:transition spd="med">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BB319-85F0-484A-8EF7-0257F452ED7A}"/>
              </a:ext>
            </a:extLst>
          </p:cNvPr>
          <p:cNvSpPr>
            <a:spLocks noGrp="1"/>
          </p:cNvSpPr>
          <p:nvPr>
            <p:ph type="title"/>
          </p:nvPr>
        </p:nvSpPr>
        <p:spPr/>
        <p:txBody>
          <a:bodyPr/>
          <a:lstStyle/>
          <a:p>
            <a:r>
              <a:rPr lang="en-US" dirty="0"/>
              <a:t>Father McGivney Award</a:t>
            </a:r>
          </a:p>
        </p:txBody>
      </p:sp>
      <p:sp>
        <p:nvSpPr>
          <p:cNvPr id="3" name="Content Placeholder 2">
            <a:extLst>
              <a:ext uri="{FF2B5EF4-FFF2-40B4-BE49-F238E27FC236}">
                <a16:creationId xmlns:a16="http://schemas.microsoft.com/office/drawing/2014/main" id="{E5E39912-EC0A-49F2-A0EE-03749AB746F0}"/>
              </a:ext>
            </a:extLst>
          </p:cNvPr>
          <p:cNvSpPr>
            <a:spLocks noGrp="1"/>
          </p:cNvSpPr>
          <p:nvPr>
            <p:ph idx="1"/>
          </p:nvPr>
        </p:nvSpPr>
        <p:spPr/>
        <p:txBody>
          <a:bodyPr/>
          <a:lstStyle/>
          <a:p>
            <a:r>
              <a:rPr lang="en-US" sz="3200" dirty="0"/>
              <a:t>Recognizing excellence in membership growth, to win this award your council must meet or exceed its yearly membership quota. </a:t>
            </a:r>
          </a:p>
          <a:p>
            <a:r>
              <a:rPr lang="en-US" sz="3200" dirty="0"/>
              <a:t>Quota is 7% increase of council’s membership as of July 1 (minimum of 4 maximum of 35)</a:t>
            </a:r>
          </a:p>
        </p:txBody>
      </p:sp>
    </p:spTree>
    <p:extLst>
      <p:ext uri="{BB962C8B-B14F-4D97-AF65-F5344CB8AC3E}">
        <p14:creationId xmlns:p14="http://schemas.microsoft.com/office/powerpoint/2010/main" val="399916882"/>
      </p:ext>
    </p:extLst>
  </p:cSld>
  <p:clrMapOvr>
    <a:masterClrMapping/>
  </p:clrMapOvr>
  <p:transition spd="med">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17C5-AC08-4813-B0C1-079D65995A66}"/>
              </a:ext>
            </a:extLst>
          </p:cNvPr>
          <p:cNvSpPr>
            <a:spLocks noGrp="1"/>
          </p:cNvSpPr>
          <p:nvPr>
            <p:ph type="title"/>
          </p:nvPr>
        </p:nvSpPr>
        <p:spPr/>
        <p:txBody>
          <a:bodyPr/>
          <a:lstStyle/>
          <a:p>
            <a:r>
              <a:rPr lang="en-US" dirty="0"/>
              <a:t>Columbian Award</a:t>
            </a:r>
          </a:p>
        </p:txBody>
      </p:sp>
      <p:sp>
        <p:nvSpPr>
          <p:cNvPr id="3" name="Content Placeholder 2">
            <a:extLst>
              <a:ext uri="{FF2B5EF4-FFF2-40B4-BE49-F238E27FC236}">
                <a16:creationId xmlns:a16="http://schemas.microsoft.com/office/drawing/2014/main" id="{C342F0C6-E994-48BD-A430-C3A9EB4FD3C4}"/>
              </a:ext>
            </a:extLst>
          </p:cNvPr>
          <p:cNvSpPr>
            <a:spLocks noGrp="1"/>
          </p:cNvSpPr>
          <p:nvPr>
            <p:ph idx="1"/>
          </p:nvPr>
        </p:nvSpPr>
        <p:spPr/>
        <p:txBody>
          <a:bodyPr/>
          <a:lstStyle/>
          <a:p>
            <a:r>
              <a:rPr lang="en-US" sz="3600" dirty="0"/>
              <a:t>Recognizing excellence in programming and charitable outreach, to win this award your council must conduct and report programs in each of the service categories</a:t>
            </a:r>
          </a:p>
          <a:p>
            <a:r>
              <a:rPr lang="en-US" sz="3600" dirty="0"/>
              <a:t>Submit SP-7 (due June 30)</a:t>
            </a:r>
          </a:p>
          <a:p>
            <a:endParaRPr lang="en-US" dirty="0"/>
          </a:p>
        </p:txBody>
      </p:sp>
    </p:spTree>
    <p:extLst>
      <p:ext uri="{BB962C8B-B14F-4D97-AF65-F5344CB8AC3E}">
        <p14:creationId xmlns:p14="http://schemas.microsoft.com/office/powerpoint/2010/main" val="1640034716"/>
      </p:ext>
    </p:extLst>
  </p:cSld>
  <p:clrMapOvr>
    <a:masterClrMapping/>
  </p:clrMapOvr>
  <p:transition spd="med">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80B1B-BDFB-4F0B-BDE5-9E818E3726B6}"/>
              </a:ext>
            </a:extLst>
          </p:cNvPr>
          <p:cNvSpPr>
            <a:spLocks noGrp="1"/>
          </p:cNvSpPr>
          <p:nvPr>
            <p:ph type="ctrTitle"/>
          </p:nvPr>
        </p:nvSpPr>
        <p:spPr/>
        <p:txBody>
          <a:bodyPr/>
          <a:lstStyle/>
          <a:p>
            <a:r>
              <a:rPr lang="en-US" dirty="0"/>
              <a:t>Founders’ Award</a:t>
            </a:r>
          </a:p>
        </p:txBody>
      </p:sp>
      <p:sp>
        <p:nvSpPr>
          <p:cNvPr id="3" name="Subtitle 2">
            <a:extLst>
              <a:ext uri="{FF2B5EF4-FFF2-40B4-BE49-F238E27FC236}">
                <a16:creationId xmlns:a16="http://schemas.microsoft.com/office/drawing/2014/main" id="{E50C72FC-F555-45A3-8A69-D72E020DEC49}"/>
              </a:ext>
            </a:extLst>
          </p:cNvPr>
          <p:cNvSpPr>
            <a:spLocks noGrp="1"/>
          </p:cNvSpPr>
          <p:nvPr>
            <p:ph type="subTitle" idx="1"/>
          </p:nvPr>
        </p:nvSpPr>
        <p:spPr/>
        <p:txBody>
          <a:bodyPr/>
          <a:lstStyle/>
          <a:p>
            <a:pPr marL="457200" indent="-457200">
              <a:buFont typeface="Arial" panose="020B0604020202020204" pitchFamily="34" charset="0"/>
              <a:buChar char="•"/>
            </a:pPr>
            <a:r>
              <a:rPr lang="en-US" sz="3000" dirty="0"/>
              <a:t>Recognizing excellence in promotion of our top-rated and exclusive insurance products, to win this award your council must meet or exceed its yearly insurance quota.</a:t>
            </a:r>
          </a:p>
          <a:p>
            <a:pPr marL="457200" indent="-457200">
              <a:buFont typeface="Arial" panose="020B0604020202020204" pitchFamily="34" charset="0"/>
              <a:buChar char="•"/>
            </a:pPr>
            <a:r>
              <a:rPr lang="en-US" dirty="0"/>
              <a:t>Quota is 2.5% net increase in insurance membership s of July 1 (minimum 3 and maximum 18)</a:t>
            </a:r>
          </a:p>
        </p:txBody>
      </p:sp>
    </p:spTree>
    <p:extLst>
      <p:ext uri="{BB962C8B-B14F-4D97-AF65-F5344CB8AC3E}">
        <p14:creationId xmlns:p14="http://schemas.microsoft.com/office/powerpoint/2010/main" val="1032380119"/>
      </p:ext>
    </p:extLst>
  </p:cSld>
  <p:clrMapOvr>
    <a:masterClrMapping/>
  </p:clrMapOvr>
  <p:transition spd="med">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97538E-8760-46D2-B2AE-AE0672433BB6}"/>
              </a:ext>
            </a:extLst>
          </p:cNvPr>
          <p:cNvSpPr>
            <a:spLocks noGrp="1"/>
          </p:cNvSpPr>
          <p:nvPr>
            <p:ph type="title"/>
          </p:nvPr>
        </p:nvSpPr>
        <p:spPr/>
        <p:txBody>
          <a:bodyPr/>
          <a:lstStyle/>
          <a:p>
            <a:r>
              <a:rPr lang="en-US" dirty="0"/>
              <a:t>Fraternal Forms</a:t>
            </a:r>
          </a:p>
        </p:txBody>
      </p:sp>
      <p:sp>
        <p:nvSpPr>
          <p:cNvPr id="6" name="Content Placeholder 5">
            <a:extLst>
              <a:ext uri="{FF2B5EF4-FFF2-40B4-BE49-F238E27FC236}">
                <a16:creationId xmlns:a16="http://schemas.microsoft.com/office/drawing/2014/main" id="{8FDB66B4-B75D-46F1-96FA-13597DD1FFC8}"/>
              </a:ext>
            </a:extLst>
          </p:cNvPr>
          <p:cNvSpPr>
            <a:spLocks noGrp="1"/>
          </p:cNvSpPr>
          <p:nvPr>
            <p:ph idx="1"/>
          </p:nvPr>
        </p:nvSpPr>
        <p:spPr/>
        <p:txBody>
          <a:bodyPr/>
          <a:lstStyle/>
          <a:p>
            <a:r>
              <a:rPr lang="en-US" sz="4400" dirty="0"/>
              <a:t>Service Program Personnel Report (#365) due 8/1</a:t>
            </a:r>
          </a:p>
          <a:p>
            <a:endParaRPr lang="en-US" sz="4400" dirty="0"/>
          </a:p>
          <a:p>
            <a:r>
              <a:rPr lang="en-US" sz="4400" dirty="0"/>
              <a:t>Annual Survey of Fraternal Activity (#1728) due 1/31</a:t>
            </a:r>
          </a:p>
        </p:txBody>
      </p:sp>
    </p:spTree>
    <p:extLst>
      <p:ext uri="{BB962C8B-B14F-4D97-AF65-F5344CB8AC3E}">
        <p14:creationId xmlns:p14="http://schemas.microsoft.com/office/powerpoint/2010/main" val="2934014364"/>
      </p:ext>
    </p:extLst>
  </p:cSld>
  <p:clrMapOvr>
    <a:masterClrMapping/>
  </p:clrMapOvr>
  <p:transition spd="med">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C2A6-1728-4AE8-B077-E64C3A514A4F}"/>
              </a:ext>
            </a:extLst>
          </p:cNvPr>
          <p:cNvSpPr>
            <a:spLocks noGrp="1"/>
          </p:cNvSpPr>
          <p:nvPr>
            <p:ph type="title"/>
          </p:nvPr>
        </p:nvSpPr>
        <p:spPr/>
        <p:txBody>
          <a:bodyPr/>
          <a:lstStyle/>
          <a:p>
            <a:r>
              <a:rPr lang="en-US" dirty="0"/>
              <a:t>In Good Standing Status</a:t>
            </a:r>
          </a:p>
        </p:txBody>
      </p:sp>
      <p:sp>
        <p:nvSpPr>
          <p:cNvPr id="3" name="Content Placeholder 2">
            <a:extLst>
              <a:ext uri="{FF2B5EF4-FFF2-40B4-BE49-F238E27FC236}">
                <a16:creationId xmlns:a16="http://schemas.microsoft.com/office/drawing/2014/main" id="{40CC41A8-F2A6-4030-B753-9FC329FD13A5}"/>
              </a:ext>
            </a:extLst>
          </p:cNvPr>
          <p:cNvSpPr>
            <a:spLocks noGrp="1"/>
          </p:cNvSpPr>
          <p:nvPr>
            <p:ph idx="1"/>
          </p:nvPr>
        </p:nvSpPr>
        <p:spPr/>
        <p:txBody>
          <a:bodyPr/>
          <a:lstStyle/>
          <a:p>
            <a:r>
              <a:rPr lang="en-US" sz="4400" dirty="0"/>
              <a:t>Current with Supreme assessments</a:t>
            </a:r>
          </a:p>
          <a:p>
            <a:endParaRPr lang="en-US" sz="4400" dirty="0"/>
          </a:p>
          <a:p>
            <a:r>
              <a:rPr lang="en-US" sz="4400" dirty="0"/>
              <a:t>Fully Compliant with applicable </a:t>
            </a:r>
            <a:r>
              <a:rPr lang="en-US" sz="4400" dirty="0">
                <a:solidFill>
                  <a:srgbClr val="FF0000"/>
                </a:solidFill>
              </a:rPr>
              <a:t>Safe Environment </a:t>
            </a:r>
            <a:r>
              <a:rPr lang="en-US" sz="4400" dirty="0"/>
              <a:t>requirements</a:t>
            </a:r>
          </a:p>
        </p:txBody>
      </p:sp>
    </p:spTree>
    <p:extLst>
      <p:ext uri="{BB962C8B-B14F-4D97-AF65-F5344CB8AC3E}">
        <p14:creationId xmlns:p14="http://schemas.microsoft.com/office/powerpoint/2010/main" val="744161474"/>
      </p:ext>
    </p:extLst>
  </p:cSld>
  <p:clrMapOvr>
    <a:masterClrMapping/>
  </p:clrMapOvr>
  <p:transition spd="med">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4B78B7-2CA0-4AF7-83F2-A4529C77DEBC}"/>
              </a:ext>
            </a:extLst>
          </p:cNvPr>
          <p:cNvSpPr>
            <a:spLocks noGrp="1"/>
          </p:cNvSpPr>
          <p:nvPr>
            <p:ph type="title"/>
          </p:nvPr>
        </p:nvSpPr>
        <p:spPr/>
        <p:txBody>
          <a:bodyPr/>
          <a:lstStyle/>
          <a:p>
            <a:r>
              <a:rPr lang="en-US" dirty="0"/>
              <a:t>Membership</a:t>
            </a:r>
          </a:p>
        </p:txBody>
      </p:sp>
      <p:sp>
        <p:nvSpPr>
          <p:cNvPr id="5" name="Content Placeholder 4">
            <a:extLst>
              <a:ext uri="{FF2B5EF4-FFF2-40B4-BE49-F238E27FC236}">
                <a16:creationId xmlns:a16="http://schemas.microsoft.com/office/drawing/2014/main" id="{925272C0-C241-4BD2-9E51-E7E355978B58}"/>
              </a:ext>
            </a:extLst>
          </p:cNvPr>
          <p:cNvSpPr>
            <a:spLocks noGrp="1"/>
          </p:cNvSpPr>
          <p:nvPr>
            <p:ph idx="1"/>
          </p:nvPr>
        </p:nvSpPr>
        <p:spPr/>
        <p:txBody>
          <a:bodyPr/>
          <a:lstStyle/>
          <a:p>
            <a:r>
              <a:rPr lang="en-US" dirty="0"/>
              <a:t>Membership Engagement</a:t>
            </a:r>
          </a:p>
          <a:p>
            <a:pPr lvl="1"/>
            <a:r>
              <a:rPr lang="en-US" sz="2400" dirty="0"/>
              <a:t>Getting new members involved allows seasoned members to pass on their knowledge and allow for new ideas to come out</a:t>
            </a:r>
          </a:p>
          <a:p>
            <a:pPr lvl="1"/>
            <a:r>
              <a:rPr lang="en-US" sz="2400" dirty="0"/>
              <a:t>Getting members involved makes them feel part of your council and help with retention</a:t>
            </a:r>
          </a:p>
          <a:p>
            <a:pPr lvl="1"/>
            <a:r>
              <a:rPr lang="en-US" sz="2400" dirty="0"/>
              <a:t>Makes communication flow better and everyone knows what is going on</a:t>
            </a:r>
          </a:p>
          <a:p>
            <a:pPr lvl="1"/>
            <a:r>
              <a:rPr lang="en-US" sz="2400" dirty="0"/>
              <a:t>Lets others see the benefits the Knights provide for the parish and community</a:t>
            </a:r>
          </a:p>
          <a:p>
            <a:pPr lvl="1"/>
            <a:endParaRPr lang="en-US" dirty="0"/>
          </a:p>
        </p:txBody>
      </p:sp>
    </p:spTree>
    <p:extLst>
      <p:ext uri="{BB962C8B-B14F-4D97-AF65-F5344CB8AC3E}">
        <p14:creationId xmlns:p14="http://schemas.microsoft.com/office/powerpoint/2010/main" val="393708752"/>
      </p:ext>
    </p:extLst>
  </p:cSld>
  <p:clrMapOvr>
    <a:masterClrMapping/>
  </p:clrMapOvr>
  <p:transition spd="med">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5F49-3AD2-4215-BFF3-2052DEE7FA36}"/>
              </a:ext>
            </a:extLst>
          </p:cNvPr>
          <p:cNvSpPr>
            <a:spLocks noGrp="1"/>
          </p:cNvSpPr>
          <p:nvPr>
            <p:ph type="title"/>
          </p:nvPr>
        </p:nvSpPr>
        <p:spPr/>
        <p:txBody>
          <a:bodyPr/>
          <a:lstStyle/>
          <a:p>
            <a:r>
              <a:rPr lang="en-US" dirty="0"/>
              <a:t>Every Program an Opportunity</a:t>
            </a:r>
          </a:p>
        </p:txBody>
      </p:sp>
      <p:sp>
        <p:nvSpPr>
          <p:cNvPr id="3" name="Content Placeholder 2">
            <a:extLst>
              <a:ext uri="{FF2B5EF4-FFF2-40B4-BE49-F238E27FC236}">
                <a16:creationId xmlns:a16="http://schemas.microsoft.com/office/drawing/2014/main" id="{4D9B3332-28C5-4A19-944D-C9731179DA1B}"/>
              </a:ext>
            </a:extLst>
          </p:cNvPr>
          <p:cNvSpPr>
            <a:spLocks noGrp="1"/>
          </p:cNvSpPr>
          <p:nvPr>
            <p:ph idx="1"/>
          </p:nvPr>
        </p:nvSpPr>
        <p:spPr/>
        <p:txBody>
          <a:bodyPr/>
          <a:lstStyle/>
          <a:p>
            <a:r>
              <a:rPr lang="en-US" dirty="0"/>
              <a:t>Every program in an opportunity for others to see what the Knights do and make them want to be part of our Order. </a:t>
            </a:r>
          </a:p>
          <a:p>
            <a:r>
              <a:rPr lang="en-US" dirty="0"/>
              <a:t>You have a captive audience that is interested in something the Knights are involved it. Don’t be afraid to ask someone to join</a:t>
            </a:r>
          </a:p>
          <a:p>
            <a:r>
              <a:rPr lang="en-US" dirty="0"/>
              <a:t>Knights involved show others the fun we have and the benefit we provide for the parish and they will want to be part of that</a:t>
            </a:r>
          </a:p>
          <a:p>
            <a:r>
              <a:rPr lang="en-US" dirty="0"/>
              <a:t>Wear our emblems proudly to show who we are</a:t>
            </a:r>
          </a:p>
        </p:txBody>
      </p:sp>
    </p:spTree>
    <p:extLst>
      <p:ext uri="{BB962C8B-B14F-4D97-AF65-F5344CB8AC3E}">
        <p14:creationId xmlns:p14="http://schemas.microsoft.com/office/powerpoint/2010/main" val="3401359171"/>
      </p:ext>
    </p:extLst>
  </p:cSld>
  <p:clrMapOvr>
    <a:masterClrMapping/>
  </p:clrMapOvr>
  <p:transition spd="med">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68B4B-3798-4F5D-95E3-A3F30526F0F9}"/>
              </a:ext>
            </a:extLst>
          </p:cNvPr>
          <p:cNvSpPr>
            <a:spLocks noGrp="1"/>
          </p:cNvSpPr>
          <p:nvPr>
            <p:ph type="title"/>
          </p:nvPr>
        </p:nvSpPr>
        <p:spPr/>
        <p:txBody>
          <a:bodyPr/>
          <a:lstStyle/>
          <a:p>
            <a:r>
              <a:rPr lang="en-US" dirty="0"/>
              <a:t>Where do you find new members</a:t>
            </a:r>
          </a:p>
        </p:txBody>
      </p:sp>
      <p:sp>
        <p:nvSpPr>
          <p:cNvPr id="3" name="Content Placeholder 2">
            <a:extLst>
              <a:ext uri="{FF2B5EF4-FFF2-40B4-BE49-F238E27FC236}">
                <a16:creationId xmlns:a16="http://schemas.microsoft.com/office/drawing/2014/main" id="{8C62801E-A018-4113-92C6-D826BCD646B3}"/>
              </a:ext>
            </a:extLst>
          </p:cNvPr>
          <p:cNvSpPr>
            <a:spLocks noGrp="1"/>
          </p:cNvSpPr>
          <p:nvPr>
            <p:ph idx="1"/>
          </p:nvPr>
        </p:nvSpPr>
        <p:spPr/>
        <p:txBody>
          <a:bodyPr/>
          <a:lstStyle/>
          <a:p>
            <a:r>
              <a:rPr lang="en-US" dirty="0"/>
              <a:t>Look for good men in all Parish activities</a:t>
            </a:r>
          </a:p>
          <a:p>
            <a:pPr lvl="1"/>
            <a:r>
              <a:rPr lang="en-US" dirty="0"/>
              <a:t>RCIA Class</a:t>
            </a:r>
          </a:p>
          <a:p>
            <a:pPr lvl="1"/>
            <a:r>
              <a:rPr lang="en-US" dirty="0"/>
              <a:t>Lectors</a:t>
            </a:r>
          </a:p>
          <a:p>
            <a:pPr lvl="1"/>
            <a:r>
              <a:rPr lang="en-US" dirty="0"/>
              <a:t>Eucharistic Ministers</a:t>
            </a:r>
          </a:p>
          <a:p>
            <a:pPr lvl="1"/>
            <a:r>
              <a:rPr lang="en-US" dirty="0"/>
              <a:t>Scout Leaders</a:t>
            </a:r>
          </a:p>
          <a:p>
            <a:pPr lvl="1"/>
            <a:r>
              <a:rPr lang="en-US" dirty="0"/>
              <a:t>Teachers</a:t>
            </a:r>
          </a:p>
          <a:p>
            <a:pPr lvl="1"/>
            <a:r>
              <a:rPr lang="en-US" dirty="0"/>
              <a:t>Volunteers at Parish functions (Festivals, DDD Drives etc.)</a:t>
            </a:r>
          </a:p>
          <a:p>
            <a:pPr lvl="1"/>
            <a:r>
              <a:rPr lang="en-US" dirty="0"/>
              <a:t>Parents of First Communion and Confirmation student (They already see the benefits of being Catholic and pass that down to their children</a:t>
            </a:r>
          </a:p>
        </p:txBody>
      </p:sp>
    </p:spTree>
    <p:extLst>
      <p:ext uri="{BB962C8B-B14F-4D97-AF65-F5344CB8AC3E}">
        <p14:creationId xmlns:p14="http://schemas.microsoft.com/office/powerpoint/2010/main" val="3436140058"/>
      </p:ext>
    </p:extLst>
  </p:cSld>
  <p:clrMapOvr>
    <a:masterClrMapping/>
  </p:clrMapOvr>
  <p:transition spd="med">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DEB07-80A3-4D4E-BB40-5272FA407830}"/>
              </a:ext>
            </a:extLst>
          </p:cNvPr>
          <p:cNvSpPr>
            <a:spLocks noGrp="1"/>
          </p:cNvSpPr>
          <p:nvPr>
            <p:ph type="title"/>
          </p:nvPr>
        </p:nvSpPr>
        <p:spPr/>
        <p:txBody>
          <a:bodyPr/>
          <a:lstStyle/>
          <a:p>
            <a:r>
              <a:rPr lang="en-US" dirty="0"/>
              <a:t>Church Drives</a:t>
            </a:r>
          </a:p>
        </p:txBody>
      </p:sp>
      <p:sp>
        <p:nvSpPr>
          <p:cNvPr id="3" name="Content Placeholder 2">
            <a:extLst>
              <a:ext uri="{FF2B5EF4-FFF2-40B4-BE49-F238E27FC236}">
                <a16:creationId xmlns:a16="http://schemas.microsoft.com/office/drawing/2014/main" id="{8C283AF4-55FD-49D9-9E27-AD21D80757F6}"/>
              </a:ext>
            </a:extLst>
          </p:cNvPr>
          <p:cNvSpPr>
            <a:spLocks noGrp="1"/>
          </p:cNvSpPr>
          <p:nvPr>
            <p:ph idx="1"/>
          </p:nvPr>
        </p:nvSpPr>
        <p:spPr>
          <a:xfrm>
            <a:off x="914400" y="1371600"/>
            <a:ext cx="8001000" cy="3810000"/>
          </a:xfrm>
        </p:spPr>
        <p:txBody>
          <a:bodyPr/>
          <a:lstStyle/>
          <a:p>
            <a:r>
              <a:rPr lang="en-US" sz="3200" dirty="0"/>
              <a:t>Find a time that works for the Parish</a:t>
            </a:r>
          </a:p>
          <a:p>
            <a:r>
              <a:rPr lang="en-US" sz="3200" dirty="0"/>
              <a:t>Order supplies and materials</a:t>
            </a:r>
          </a:p>
          <a:p>
            <a:r>
              <a:rPr lang="en-US" sz="3200" dirty="0"/>
              <a:t>Bring in guest speakers to talk to people</a:t>
            </a:r>
          </a:p>
          <a:p>
            <a:r>
              <a:rPr lang="en-US" sz="3200" dirty="0"/>
              <a:t>Pick an activity that interests possible candidates</a:t>
            </a:r>
          </a:p>
          <a:p>
            <a:r>
              <a:rPr lang="en-US" sz="3200" dirty="0"/>
              <a:t>Follow up with potential Knights</a:t>
            </a:r>
          </a:p>
          <a:p>
            <a:r>
              <a:rPr lang="en-US" sz="3200" dirty="0"/>
              <a:t>Get the wives involved</a:t>
            </a:r>
          </a:p>
        </p:txBody>
      </p:sp>
    </p:spTree>
    <p:extLst>
      <p:ext uri="{BB962C8B-B14F-4D97-AF65-F5344CB8AC3E}">
        <p14:creationId xmlns:p14="http://schemas.microsoft.com/office/powerpoint/2010/main" val="1022050006"/>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4419600" cy="1219200"/>
          </a:xfrm>
        </p:spPr>
        <p:txBody>
          <a:bodyPr/>
          <a:lstStyle/>
          <a:p>
            <a:r>
              <a:rPr lang="en-US" sz="3600" dirty="0"/>
              <a:t>Pledge of Allegiance</a:t>
            </a:r>
          </a:p>
        </p:txBody>
      </p:sp>
      <p:sp>
        <p:nvSpPr>
          <p:cNvPr id="4" name="Title 1"/>
          <p:cNvSpPr txBox="1">
            <a:spLocks/>
          </p:cNvSpPr>
          <p:nvPr/>
        </p:nvSpPr>
        <p:spPr bwMode="auto">
          <a:xfrm>
            <a:off x="5943600" y="762000"/>
            <a:ext cx="2743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rump Mediaeval" charset="0"/>
              </a:defRPr>
            </a:lvl2pPr>
            <a:lvl3pPr algn="ctr" rtl="0" eaLnBrk="0" fontAlgn="base" hangingPunct="0">
              <a:spcBef>
                <a:spcPct val="0"/>
              </a:spcBef>
              <a:spcAft>
                <a:spcPct val="0"/>
              </a:spcAft>
              <a:defRPr sz="4400">
                <a:solidFill>
                  <a:schemeClr val="bg1"/>
                </a:solidFill>
                <a:latin typeface="Trump Mediaeval" charset="0"/>
              </a:defRPr>
            </a:lvl3pPr>
            <a:lvl4pPr algn="ctr" rtl="0" eaLnBrk="0" fontAlgn="base" hangingPunct="0">
              <a:spcBef>
                <a:spcPct val="0"/>
              </a:spcBef>
              <a:spcAft>
                <a:spcPct val="0"/>
              </a:spcAft>
              <a:defRPr sz="4400">
                <a:solidFill>
                  <a:schemeClr val="bg1"/>
                </a:solidFill>
                <a:latin typeface="Trump Mediaeval" charset="0"/>
              </a:defRPr>
            </a:lvl4pPr>
            <a:lvl5pPr algn="ctr" rtl="0" eaLnBrk="0" fontAlgn="base" hangingPunct="0">
              <a:spcBef>
                <a:spcPct val="0"/>
              </a:spcBef>
              <a:spcAft>
                <a:spcPct val="0"/>
              </a:spcAft>
              <a:defRPr sz="4400">
                <a:solidFill>
                  <a:schemeClr val="bg1"/>
                </a:solidFill>
                <a:latin typeface="Trump Mediaeval" charset="0"/>
              </a:defRPr>
            </a:lvl5pPr>
            <a:lvl6pPr marL="457200" algn="ctr" rtl="0" fontAlgn="base">
              <a:spcBef>
                <a:spcPct val="0"/>
              </a:spcBef>
              <a:spcAft>
                <a:spcPct val="0"/>
              </a:spcAft>
              <a:defRPr sz="4400">
                <a:solidFill>
                  <a:schemeClr val="bg1"/>
                </a:solidFill>
                <a:latin typeface="Trump Mediaeval" charset="0"/>
              </a:defRPr>
            </a:lvl6pPr>
            <a:lvl7pPr marL="914400" algn="ctr" rtl="0" fontAlgn="base">
              <a:spcBef>
                <a:spcPct val="0"/>
              </a:spcBef>
              <a:spcAft>
                <a:spcPct val="0"/>
              </a:spcAft>
              <a:defRPr sz="4400">
                <a:solidFill>
                  <a:schemeClr val="bg1"/>
                </a:solidFill>
                <a:latin typeface="Trump Mediaeval" charset="0"/>
              </a:defRPr>
            </a:lvl7pPr>
            <a:lvl8pPr marL="1371600" algn="ctr" rtl="0" fontAlgn="base">
              <a:spcBef>
                <a:spcPct val="0"/>
              </a:spcBef>
              <a:spcAft>
                <a:spcPct val="0"/>
              </a:spcAft>
              <a:defRPr sz="4400">
                <a:solidFill>
                  <a:schemeClr val="bg1"/>
                </a:solidFill>
                <a:latin typeface="Trump Mediaeval" charset="0"/>
              </a:defRPr>
            </a:lvl8pPr>
            <a:lvl9pPr marL="1828800" algn="ctr" rtl="0" fontAlgn="base">
              <a:spcBef>
                <a:spcPct val="0"/>
              </a:spcBef>
              <a:spcAft>
                <a:spcPct val="0"/>
              </a:spcAft>
              <a:defRPr sz="4400">
                <a:solidFill>
                  <a:schemeClr val="bg1"/>
                </a:solidFill>
                <a:latin typeface="Trump Mediaeval" charset="0"/>
              </a:defRPr>
            </a:lvl9pPr>
          </a:lstStyle>
          <a:p>
            <a:pPr eaLnBrk="1" hangingPunct="1"/>
            <a:r>
              <a:rPr lang="en-US" altLang="en-US" sz="2400" i="1" dirty="0"/>
              <a:t>I pledge allegiance to the flag of the United States of America, and to the Republic for which it stands, one Nation under God, indivisible, with liberty and justice for all. </a:t>
            </a:r>
          </a:p>
        </p:txBody>
      </p:sp>
      <p:pic>
        <p:nvPicPr>
          <p:cNvPr id="5" name="Picture 4">
            <a:extLst>
              <a:ext uri="{FF2B5EF4-FFF2-40B4-BE49-F238E27FC236}">
                <a16:creationId xmlns:a16="http://schemas.microsoft.com/office/drawing/2014/main" id="{7BAA73AC-8EB4-47C5-8905-ECFB7AF16745}"/>
              </a:ext>
            </a:extLst>
          </p:cNvPr>
          <p:cNvPicPr>
            <a:picLocks noChangeAspect="1"/>
          </p:cNvPicPr>
          <p:nvPr/>
        </p:nvPicPr>
        <p:blipFill>
          <a:blip r:embed="rId3"/>
          <a:stretch>
            <a:fillRect/>
          </a:stretch>
        </p:blipFill>
        <p:spPr>
          <a:xfrm>
            <a:off x="1219200" y="1612557"/>
            <a:ext cx="4648200" cy="3751435"/>
          </a:xfrm>
          <a:prstGeom prst="rect">
            <a:avLst/>
          </a:prstGeom>
        </p:spPr>
      </p:pic>
    </p:spTree>
    <p:extLst>
      <p:ext uri="{BB962C8B-B14F-4D97-AF65-F5344CB8AC3E}">
        <p14:creationId xmlns:p14="http://schemas.microsoft.com/office/powerpoint/2010/main" val="3109171755"/>
      </p:ext>
    </p:extLst>
  </p:cSld>
  <p:clrMapOvr>
    <a:masterClrMapping/>
  </p:clrMapOvr>
  <p:transition spd="med">
    <p:wipe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7E9DE-46E7-4815-BEB3-8EBF7040A72C}"/>
              </a:ext>
            </a:extLst>
          </p:cNvPr>
          <p:cNvSpPr>
            <a:spLocks noGrp="1"/>
          </p:cNvSpPr>
          <p:nvPr>
            <p:ph type="title"/>
          </p:nvPr>
        </p:nvSpPr>
        <p:spPr/>
        <p:txBody>
          <a:bodyPr/>
          <a:lstStyle/>
          <a:p>
            <a:r>
              <a:rPr lang="en-US" dirty="0"/>
              <a:t>These guys are willing to help</a:t>
            </a:r>
          </a:p>
        </p:txBody>
      </p:sp>
      <p:pic>
        <p:nvPicPr>
          <p:cNvPr id="1026" name="Picture 2" descr="https://scontent-lax3-2.xx.fbcdn.net/v/t1.0-9/36907318_10155624516242653_4956017643946508288_o.jpg?_nc_cat=104&amp;_nc_oc=AQnx1nO_UPeo_tTj4l7-TA7RMzSMBd6jXUh6ZI-wC71p0EUZ4n7EclD9KPtYz22I2bA&amp;_nc_ht=scontent-lax3-2.xx&amp;oh=89e466a05e31252b56032cc74c39ee42&amp;oe=5DC30650">
            <a:extLst>
              <a:ext uri="{FF2B5EF4-FFF2-40B4-BE49-F238E27FC236}">
                <a16:creationId xmlns:a16="http://schemas.microsoft.com/office/drawing/2014/main" id="{1F5F3C7C-E89B-4CC4-AD12-36C3F33886D5}"/>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61369" y="1524000"/>
            <a:ext cx="5707062" cy="428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650459"/>
      </p:ext>
    </p:extLst>
  </p:cSld>
  <p:clrMapOvr>
    <a:masterClrMapping/>
  </p:clrMapOvr>
  <p:transition spd="med">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E2FEF-0FD9-478B-9C2F-DDF0CC4DB1D6}"/>
              </a:ext>
            </a:extLst>
          </p:cNvPr>
          <p:cNvSpPr>
            <a:spLocks noGrp="1"/>
          </p:cNvSpPr>
          <p:nvPr>
            <p:ph type="ctrTitle"/>
          </p:nvPr>
        </p:nvSpPr>
        <p:spPr/>
        <p:txBody>
          <a:bodyPr/>
          <a:lstStyle/>
          <a:p>
            <a:r>
              <a:rPr lang="en-US" dirty="0"/>
              <a:t>Anywhere and Everywhere</a:t>
            </a:r>
          </a:p>
        </p:txBody>
      </p:sp>
      <p:sp>
        <p:nvSpPr>
          <p:cNvPr id="3" name="Subtitle 2">
            <a:extLst>
              <a:ext uri="{FF2B5EF4-FFF2-40B4-BE49-F238E27FC236}">
                <a16:creationId xmlns:a16="http://schemas.microsoft.com/office/drawing/2014/main" id="{2075BF61-27C7-4249-9A38-22225A2FB027}"/>
              </a:ext>
            </a:extLst>
          </p:cNvPr>
          <p:cNvSpPr>
            <a:spLocks noGrp="1"/>
          </p:cNvSpPr>
          <p:nvPr>
            <p:ph type="subTitle" idx="1"/>
          </p:nvPr>
        </p:nvSpPr>
        <p:spPr/>
        <p:txBody>
          <a:bodyPr/>
          <a:lstStyle/>
          <a:p>
            <a:r>
              <a:rPr lang="en-US" sz="4000" dirty="0"/>
              <a:t>Anywhere they see Knights involved with an activity they are involved in already establishes the fact you have something in common  with them and their values</a:t>
            </a:r>
          </a:p>
        </p:txBody>
      </p:sp>
    </p:spTree>
    <p:extLst>
      <p:ext uri="{BB962C8B-B14F-4D97-AF65-F5344CB8AC3E}">
        <p14:creationId xmlns:p14="http://schemas.microsoft.com/office/powerpoint/2010/main" val="730164868"/>
      </p:ext>
    </p:extLst>
  </p:cSld>
  <p:clrMapOvr>
    <a:masterClrMapping/>
  </p:clrMapOvr>
  <p:transition spd="med">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9CBF6-6FA7-446F-B1F0-4C35D3BCFD28}"/>
              </a:ext>
            </a:extLst>
          </p:cNvPr>
          <p:cNvSpPr>
            <a:spLocks noGrp="1"/>
          </p:cNvSpPr>
          <p:nvPr>
            <p:ph type="title"/>
          </p:nvPr>
        </p:nvSpPr>
        <p:spPr/>
        <p:txBody>
          <a:bodyPr/>
          <a:lstStyle/>
          <a:p>
            <a:r>
              <a:rPr lang="en-US" dirty="0"/>
              <a:t>Schedule and Run Degrees</a:t>
            </a:r>
          </a:p>
        </p:txBody>
      </p:sp>
      <p:sp>
        <p:nvSpPr>
          <p:cNvPr id="3" name="Content Placeholder 2">
            <a:extLst>
              <a:ext uri="{FF2B5EF4-FFF2-40B4-BE49-F238E27FC236}">
                <a16:creationId xmlns:a16="http://schemas.microsoft.com/office/drawing/2014/main" id="{F93FA4DD-B741-4FC3-A15A-653DB8B7D382}"/>
              </a:ext>
            </a:extLst>
          </p:cNvPr>
          <p:cNvSpPr>
            <a:spLocks noGrp="1"/>
          </p:cNvSpPr>
          <p:nvPr>
            <p:ph idx="1"/>
          </p:nvPr>
        </p:nvSpPr>
        <p:spPr/>
        <p:txBody>
          <a:bodyPr/>
          <a:lstStyle/>
          <a:p>
            <a:r>
              <a:rPr lang="en-US" sz="3200" dirty="0"/>
              <a:t>Have your DD put it on the state calendar!</a:t>
            </a:r>
          </a:p>
          <a:p>
            <a:r>
              <a:rPr lang="en-US" dirty="0"/>
              <a:t>Be specific with location, registration time, POC E-mail and/or phone, other relevant info such as dress or how to get to room location (basement, etc.).  </a:t>
            </a:r>
          </a:p>
          <a:p>
            <a:r>
              <a:rPr lang="en-US" dirty="0"/>
              <a:t>Details: Live vs. DVD.  English/Spanish.  Honoree.</a:t>
            </a:r>
          </a:p>
          <a:p>
            <a:r>
              <a:rPr lang="en-US" dirty="0"/>
              <a:t>Look at the state website to ensure your degree is listed and the information is correct.</a:t>
            </a:r>
          </a:p>
          <a:p>
            <a:endParaRPr lang="en-US" dirty="0"/>
          </a:p>
        </p:txBody>
      </p:sp>
    </p:spTree>
    <p:extLst>
      <p:ext uri="{BB962C8B-B14F-4D97-AF65-F5344CB8AC3E}">
        <p14:creationId xmlns:p14="http://schemas.microsoft.com/office/powerpoint/2010/main" val="1202268077"/>
      </p:ext>
    </p:extLst>
  </p:cSld>
  <p:clrMapOvr>
    <a:masterClrMapping/>
  </p:clrMapOvr>
  <p:transition spd="med">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3DBEE-BDF6-4029-8977-9DDB57B65CC2}"/>
              </a:ext>
            </a:extLst>
          </p:cNvPr>
          <p:cNvSpPr>
            <a:spLocks noGrp="1"/>
          </p:cNvSpPr>
          <p:nvPr>
            <p:ph type="title"/>
          </p:nvPr>
        </p:nvSpPr>
        <p:spPr/>
        <p:txBody>
          <a:bodyPr/>
          <a:lstStyle/>
          <a:p>
            <a:r>
              <a:rPr lang="en-US" dirty="0"/>
              <a:t>Shining Armor Award</a:t>
            </a:r>
          </a:p>
        </p:txBody>
      </p:sp>
      <p:sp>
        <p:nvSpPr>
          <p:cNvPr id="3" name="Content Placeholder 2">
            <a:extLst>
              <a:ext uri="{FF2B5EF4-FFF2-40B4-BE49-F238E27FC236}">
                <a16:creationId xmlns:a16="http://schemas.microsoft.com/office/drawing/2014/main" id="{9B9AA5E3-9D54-4B3D-BB3F-D61288198358}"/>
              </a:ext>
            </a:extLst>
          </p:cNvPr>
          <p:cNvSpPr>
            <a:spLocks noGrp="1"/>
          </p:cNvSpPr>
          <p:nvPr>
            <p:ph idx="1"/>
          </p:nvPr>
        </p:nvSpPr>
        <p:spPr>
          <a:xfrm>
            <a:off x="910389" y="1600200"/>
            <a:ext cx="8001000" cy="3352800"/>
          </a:xfrm>
        </p:spPr>
        <p:txBody>
          <a:bodyPr/>
          <a:lstStyle/>
          <a:p>
            <a:r>
              <a:rPr lang="en-US" sz="3200" dirty="0"/>
              <a:t>Attend Three Council Meetings</a:t>
            </a:r>
          </a:p>
          <a:p>
            <a:r>
              <a:rPr lang="en-US" sz="3200" dirty="0"/>
              <a:t>Meet with Benefits Advisor</a:t>
            </a:r>
          </a:p>
          <a:p>
            <a:r>
              <a:rPr lang="en-US" sz="3200" dirty="0"/>
              <a:t>Three Council Programs</a:t>
            </a:r>
          </a:p>
          <a:p>
            <a:r>
              <a:rPr lang="en-US" sz="3200" dirty="0"/>
              <a:t>Formation and Knighthood Degrees</a:t>
            </a:r>
          </a:p>
          <a:p>
            <a:r>
              <a:rPr lang="en-US" sz="3200" dirty="0"/>
              <a:t>Bring in Two New Members</a:t>
            </a:r>
          </a:p>
        </p:txBody>
      </p:sp>
    </p:spTree>
    <p:extLst>
      <p:ext uri="{BB962C8B-B14F-4D97-AF65-F5344CB8AC3E}">
        <p14:creationId xmlns:p14="http://schemas.microsoft.com/office/powerpoint/2010/main" val="2032860321"/>
      </p:ext>
    </p:extLst>
  </p:cSld>
  <p:clrMapOvr>
    <a:masterClrMapping/>
  </p:clrMapOvr>
  <p:transition spd="med">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 name="Text Placeholder 2">
            <a:extLst>
              <a:ext uri="{FF2B5EF4-FFF2-40B4-BE49-F238E27FC236}">
                <a16:creationId xmlns:a16="http://schemas.microsoft.com/office/drawing/2014/main" id="{8AA99C52-52AE-496E-AA74-316FBE42EF74}"/>
              </a:ext>
            </a:extLst>
          </p:cNvPr>
          <p:cNvSpPr>
            <a:spLocks noGrp="1"/>
          </p:cNvSpPr>
          <p:nvPr>
            <p:ph type="body" sz="quarter" idx="11"/>
          </p:nvPr>
        </p:nvSpPr>
        <p:spPr/>
        <p:txBody>
          <a:bodyPr/>
          <a:lstStyle/>
          <a:p>
            <a:r>
              <a:rPr lang="en-US" b="1" i="0" dirty="0"/>
              <a:t>Nick Nielson  </a:t>
            </a:r>
            <a:br>
              <a:rPr lang="en-US" i="0" dirty="0"/>
            </a:br>
            <a:r>
              <a:rPr lang="en-US" dirty="0"/>
              <a:t>Knights of Columbus </a:t>
            </a:r>
            <a:br>
              <a:rPr lang="en-US" dirty="0"/>
            </a:br>
            <a:r>
              <a:rPr lang="en-US" dirty="0"/>
              <a:t>Utah State Secretary</a:t>
            </a:r>
          </a:p>
          <a:p>
            <a:r>
              <a:rPr lang="en-US" sz="2200" b="1" dirty="0">
                <a:solidFill>
                  <a:srgbClr val="FFFF00"/>
                </a:solidFill>
              </a:rPr>
              <a:t>Online Membership Chairman</a:t>
            </a:r>
          </a:p>
        </p:txBody>
      </p:sp>
      <p:pic>
        <p:nvPicPr>
          <p:cNvPr id="127" name="Google Shape;127;p17"/>
          <p:cNvPicPr preferRelativeResize="0"/>
          <p:nvPr/>
        </p:nvPicPr>
        <p:blipFill rotWithShape="1">
          <a:blip r:embed="rId3">
            <a:alphaModFix/>
          </a:blip>
          <a:srcRect/>
          <a:stretch/>
        </p:blipFill>
        <p:spPr>
          <a:xfrm>
            <a:off x="1436914" y="1447800"/>
            <a:ext cx="2971800" cy="3962400"/>
          </a:xfrm>
          <a:prstGeom prst="rect">
            <a:avLst/>
          </a:prstGeom>
          <a:noFill/>
          <a:ln>
            <a:noFill/>
          </a:ln>
        </p:spPr>
      </p:pic>
      <p:sp>
        <p:nvSpPr>
          <p:cNvPr id="4" name="Title 3">
            <a:extLst>
              <a:ext uri="{FF2B5EF4-FFF2-40B4-BE49-F238E27FC236}">
                <a16:creationId xmlns:a16="http://schemas.microsoft.com/office/drawing/2014/main" id="{81A74224-B396-4866-ACEB-AB13639A4CF3}"/>
              </a:ext>
            </a:extLst>
          </p:cNvPr>
          <p:cNvSpPr>
            <a:spLocks noGrp="1"/>
          </p:cNvSpPr>
          <p:nvPr>
            <p:ph type="title"/>
          </p:nvPr>
        </p:nvSpPr>
        <p:spPr/>
        <p:txBody>
          <a:bodyPr/>
          <a:lstStyle/>
          <a:p>
            <a:r>
              <a:rPr lang="en-US" dirty="0"/>
              <a:t>Online Membership</a:t>
            </a:r>
          </a:p>
        </p:txBody>
      </p:sp>
    </p:spTree>
    <p:extLst>
      <p:ext uri="{BB962C8B-B14F-4D97-AF65-F5344CB8AC3E}">
        <p14:creationId xmlns:p14="http://schemas.microsoft.com/office/powerpoint/2010/main" val="393309488"/>
      </p:ext>
    </p:extLst>
  </p:cSld>
  <p:clrMapOvr>
    <a:masterClrMapping/>
  </p:clrMapOvr>
  <p:transition spd="med">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Online Membership</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p:txBody>
          <a:bodyPr/>
          <a:lstStyle/>
          <a:p>
            <a:pPr algn="l"/>
            <a:r>
              <a:rPr lang="en-US" dirty="0"/>
              <a:t>Goals/Stats</a:t>
            </a:r>
            <a:endParaRPr lang="en-US" sz="3200" dirty="0"/>
          </a:p>
          <a:p>
            <a:pPr marL="457200" indent="-457200" algn="l">
              <a:buFont typeface="Arial" panose="020B0604020202020204" pitchFamily="34" charset="0"/>
              <a:buChar char="•"/>
            </a:pPr>
            <a:r>
              <a:rPr lang="en-US" dirty="0"/>
              <a:t>15% of Total State Intake: 36 Online Members</a:t>
            </a:r>
          </a:p>
          <a:p>
            <a:pPr marL="914400" lvl="1" indent="-457200" algn="l">
              <a:buFont typeface="Arial" panose="020B0604020202020204" pitchFamily="34" charset="0"/>
              <a:buChar char="•"/>
            </a:pPr>
            <a:r>
              <a:rPr lang="en-US" dirty="0"/>
              <a:t>That’s 3 new Online Member per month</a:t>
            </a:r>
          </a:p>
          <a:p>
            <a:pPr marL="457200" indent="-457200">
              <a:buFont typeface="Arial" panose="020B0604020202020204" pitchFamily="34" charset="0"/>
              <a:buChar char="•"/>
            </a:pPr>
            <a:r>
              <a:rPr lang="en-US" dirty="0"/>
              <a:t>Last Fraternal Year</a:t>
            </a:r>
          </a:p>
          <a:p>
            <a:pPr marL="914400" lvl="1" indent="-457200" algn="l">
              <a:buFont typeface="Arial" panose="020B0604020202020204" pitchFamily="34" charset="0"/>
              <a:buChar char="•"/>
            </a:pPr>
            <a:r>
              <a:rPr lang="en-US" dirty="0"/>
              <a:t>30 Joined, 25 interested in transferring</a:t>
            </a:r>
          </a:p>
          <a:p>
            <a:pPr marL="914400" lvl="1" indent="-457200" algn="l">
              <a:buFont typeface="Arial" panose="020B0604020202020204" pitchFamily="34" charset="0"/>
              <a:buChar char="•"/>
            </a:pPr>
            <a:r>
              <a:rPr lang="en-US" dirty="0"/>
              <a:t>16 transferred, 64% transfer rate</a:t>
            </a:r>
          </a:p>
          <a:p>
            <a:pPr marL="457200" indent="-457200" algn="l">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167625579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Online Membership</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p:txBody>
          <a:bodyPr/>
          <a:lstStyle/>
          <a:p>
            <a:pPr algn="l"/>
            <a:r>
              <a:rPr lang="en-US" sz="3200" dirty="0"/>
              <a:t>Who used Online Membership?</a:t>
            </a:r>
          </a:p>
          <a:p>
            <a:pPr marL="457200" indent="-457200" algn="l">
              <a:buFont typeface="Arial" panose="020B0604020202020204" pitchFamily="34" charset="0"/>
              <a:buChar char="•"/>
            </a:pPr>
            <a:r>
              <a:rPr lang="en-US" sz="2800" dirty="0"/>
              <a:t>602, 1129, 1136, 5214, 5502, 6010, 7961, 9731, 12181, 12959, 14399, 14764, 15418</a:t>
            </a:r>
          </a:p>
          <a:p>
            <a:pPr marL="914400" lvl="1" indent="-457200" algn="l">
              <a:buFont typeface="Arial" panose="020B0604020202020204" pitchFamily="34" charset="0"/>
              <a:buChar char="•"/>
            </a:pPr>
            <a:r>
              <a:rPr lang="en-US" sz="2400" dirty="0"/>
              <a:t>Most of these were initiated by the member – Council 7961 using to assist in achieving growth (they reached Double Star </a:t>
            </a:r>
            <a:r>
              <a:rPr lang="en-US" sz="2400" b="1" i="1" dirty="0">
                <a:solidFill>
                  <a:srgbClr val="FFFF00"/>
                </a:solidFill>
              </a:rPr>
              <a:t>and</a:t>
            </a:r>
            <a:r>
              <a:rPr lang="en-US" sz="2400" dirty="0"/>
              <a:t> dropped members!)</a:t>
            </a:r>
          </a:p>
          <a:p>
            <a:pPr marL="914400" lvl="1" indent="-457200" algn="l">
              <a:buFont typeface="Arial" panose="020B0604020202020204" pitchFamily="34" charset="0"/>
              <a:buChar char="•"/>
            </a:pPr>
            <a:r>
              <a:rPr lang="en-US" sz="2400" dirty="0"/>
              <a:t>Councils with Online Member waiting to transfer: 5214, 5502, 6010 7961, 12959, 14764, 15418</a:t>
            </a:r>
          </a:p>
          <a:p>
            <a:pPr algn="l"/>
            <a:endParaRPr lang="en-US" dirty="0"/>
          </a:p>
          <a:p>
            <a:pPr marL="457200" indent="-457200" algn="l">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418858252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Online Membership</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a:xfrm>
            <a:off x="990600" y="1371600"/>
            <a:ext cx="7772400" cy="4419600"/>
          </a:xfrm>
        </p:spPr>
        <p:txBody>
          <a:bodyPr/>
          <a:lstStyle/>
          <a:p>
            <a:pPr algn="l"/>
            <a:r>
              <a:rPr lang="en-US" dirty="0"/>
              <a:t>Online Members contact info</a:t>
            </a:r>
          </a:p>
          <a:p>
            <a:pPr marL="457200" indent="-457200">
              <a:buFont typeface="Arial" panose="020B0604020202020204" pitchFamily="34" charset="0"/>
              <a:buChar char="•"/>
            </a:pPr>
            <a:r>
              <a:rPr lang="en-US" dirty="0"/>
              <a:t>Where do I look for Online Members?</a:t>
            </a:r>
          </a:p>
          <a:p>
            <a:pPr marL="914400" lvl="1" indent="-457200" algn="l">
              <a:buFont typeface="Arial" panose="020B0604020202020204" pitchFamily="34" charset="0"/>
              <a:buChar char="•"/>
            </a:pPr>
            <a:r>
              <a:rPr lang="en-US" dirty="0"/>
              <a:t>How do I find their contact info?</a:t>
            </a:r>
          </a:p>
          <a:p>
            <a:pPr marL="914400" lvl="1" indent="-457200" algn="l">
              <a:buFont typeface="Arial" panose="020B0604020202020204" pitchFamily="34" charset="0"/>
              <a:buChar char="•"/>
            </a:pPr>
            <a:r>
              <a:rPr lang="en-US" dirty="0"/>
              <a:t>How do I transfer them?</a:t>
            </a:r>
          </a:p>
          <a:p>
            <a:pPr marL="457200" indent="-457200" algn="l">
              <a:buFont typeface="Arial" panose="020B0604020202020204" pitchFamily="34" charset="0"/>
              <a:buChar char="•"/>
            </a:pPr>
            <a:endParaRPr lang="en-US" sz="3200" dirty="0"/>
          </a:p>
          <a:p>
            <a:endParaRPr lang="en-US" dirty="0"/>
          </a:p>
        </p:txBody>
      </p:sp>
    </p:spTree>
    <p:extLst>
      <p:ext uri="{BB962C8B-B14F-4D97-AF65-F5344CB8AC3E}">
        <p14:creationId xmlns:p14="http://schemas.microsoft.com/office/powerpoint/2010/main" val="553138317"/>
      </p:ext>
    </p:extLst>
  </p:cSld>
  <p:clrMapOvr>
    <a:masterClrMapping/>
  </p:clrMapOvr>
  <p:transition spd="med">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Online Membership</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a:xfrm>
            <a:off x="990600" y="1371600"/>
            <a:ext cx="7772400" cy="4419600"/>
          </a:xfrm>
        </p:spPr>
        <p:txBody>
          <a:bodyPr/>
          <a:lstStyle/>
          <a:p>
            <a:pPr algn="l"/>
            <a:r>
              <a:rPr lang="en-US" dirty="0"/>
              <a:t>Online Members contact</a:t>
            </a:r>
          </a:p>
          <a:p>
            <a:pPr algn="l"/>
            <a:endParaRPr lang="en-US" dirty="0"/>
          </a:p>
          <a:p>
            <a:pPr marL="457200" indent="-457200" algn="l">
              <a:buFont typeface="Arial" panose="020B0604020202020204" pitchFamily="34" charset="0"/>
              <a:buChar char="•"/>
            </a:pPr>
            <a:endParaRPr lang="en-US" sz="3200" dirty="0"/>
          </a:p>
          <a:p>
            <a:endParaRPr lang="en-US" dirty="0"/>
          </a:p>
        </p:txBody>
      </p:sp>
      <p:pic>
        <p:nvPicPr>
          <p:cNvPr id="5" name="Content Placeholder 3">
            <a:extLst>
              <a:ext uri="{FF2B5EF4-FFF2-40B4-BE49-F238E27FC236}">
                <a16:creationId xmlns:a16="http://schemas.microsoft.com/office/drawing/2014/main" id="{6CB93AC2-5191-4BD3-8788-42B56638B699}"/>
              </a:ext>
            </a:extLst>
          </p:cNvPr>
          <p:cNvPicPr>
            <a:picLocks noChangeAspect="1"/>
          </p:cNvPicPr>
          <p:nvPr/>
        </p:nvPicPr>
        <p:blipFill>
          <a:blip r:embed="rId3"/>
          <a:stretch>
            <a:fillRect/>
          </a:stretch>
        </p:blipFill>
        <p:spPr bwMode="auto">
          <a:xfrm>
            <a:off x="1769616" y="1993232"/>
            <a:ext cx="621436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Left 5">
            <a:extLst>
              <a:ext uri="{FF2B5EF4-FFF2-40B4-BE49-F238E27FC236}">
                <a16:creationId xmlns:a16="http://schemas.microsoft.com/office/drawing/2014/main" id="{2D12F390-815D-43C8-9328-77AEE74E6443}"/>
              </a:ext>
            </a:extLst>
          </p:cNvPr>
          <p:cNvSpPr/>
          <p:nvPr/>
        </p:nvSpPr>
        <p:spPr bwMode="auto">
          <a:xfrm>
            <a:off x="6629400" y="4038600"/>
            <a:ext cx="914400" cy="609600"/>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Tree>
    <p:extLst>
      <p:ext uri="{BB962C8B-B14F-4D97-AF65-F5344CB8AC3E}">
        <p14:creationId xmlns:p14="http://schemas.microsoft.com/office/powerpoint/2010/main" val="85081113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Online Membership</a:t>
            </a:r>
          </a:p>
        </p:txBody>
      </p:sp>
      <p:sp>
        <p:nvSpPr>
          <p:cNvPr id="4" name="Content Placeholder 3">
            <a:extLst>
              <a:ext uri="{FF2B5EF4-FFF2-40B4-BE49-F238E27FC236}">
                <a16:creationId xmlns:a16="http://schemas.microsoft.com/office/drawing/2014/main" id="{E7259E2C-2A8E-461B-9EB1-0B4259BA53FE}"/>
              </a:ext>
            </a:extLst>
          </p:cNvPr>
          <p:cNvSpPr>
            <a:spLocks noGrp="1"/>
          </p:cNvSpPr>
          <p:nvPr>
            <p:ph type="subTitle" idx="1"/>
          </p:nvPr>
        </p:nvSpPr>
        <p:spPr>
          <a:xfrm>
            <a:off x="990600" y="1371600"/>
            <a:ext cx="7772400" cy="4419600"/>
          </a:xfrm>
        </p:spPr>
        <p:txBody>
          <a:bodyPr/>
          <a:lstStyle/>
          <a:p>
            <a:pPr algn="l"/>
            <a:r>
              <a:rPr lang="en-US" dirty="0"/>
              <a:t>Online Members contact</a:t>
            </a:r>
          </a:p>
          <a:p>
            <a:pPr algn="l"/>
            <a:endParaRPr lang="en-US" dirty="0"/>
          </a:p>
          <a:p>
            <a:pPr marL="457200" indent="-457200" algn="l">
              <a:buFont typeface="Arial" panose="020B0604020202020204" pitchFamily="34" charset="0"/>
              <a:buChar char="•"/>
            </a:pPr>
            <a:endParaRPr lang="en-US" sz="3200" dirty="0"/>
          </a:p>
          <a:p>
            <a:endParaRPr lang="en-US" dirty="0"/>
          </a:p>
        </p:txBody>
      </p:sp>
      <p:pic>
        <p:nvPicPr>
          <p:cNvPr id="3" name="Picture 2">
            <a:extLst>
              <a:ext uri="{FF2B5EF4-FFF2-40B4-BE49-F238E27FC236}">
                <a16:creationId xmlns:a16="http://schemas.microsoft.com/office/drawing/2014/main" id="{C3E4EE21-198F-4079-B52B-864D3B900CD4}"/>
              </a:ext>
            </a:extLst>
          </p:cNvPr>
          <p:cNvPicPr>
            <a:picLocks noChangeAspect="1"/>
          </p:cNvPicPr>
          <p:nvPr/>
        </p:nvPicPr>
        <p:blipFill>
          <a:blip r:embed="rId3"/>
          <a:stretch>
            <a:fillRect/>
          </a:stretch>
        </p:blipFill>
        <p:spPr>
          <a:xfrm>
            <a:off x="2066925" y="2036846"/>
            <a:ext cx="5019675" cy="3686175"/>
          </a:xfrm>
          <a:prstGeom prst="rect">
            <a:avLst/>
          </a:prstGeom>
        </p:spPr>
      </p:pic>
      <p:sp>
        <p:nvSpPr>
          <p:cNvPr id="6" name="Arrow: Left 5">
            <a:extLst>
              <a:ext uri="{FF2B5EF4-FFF2-40B4-BE49-F238E27FC236}">
                <a16:creationId xmlns:a16="http://schemas.microsoft.com/office/drawing/2014/main" id="{2D12F390-815D-43C8-9328-77AEE74E6443}"/>
              </a:ext>
            </a:extLst>
          </p:cNvPr>
          <p:cNvSpPr/>
          <p:nvPr/>
        </p:nvSpPr>
        <p:spPr bwMode="auto">
          <a:xfrm>
            <a:off x="3276600" y="4917817"/>
            <a:ext cx="914400" cy="609600"/>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Tree>
    <p:extLst>
      <p:ext uri="{BB962C8B-B14F-4D97-AF65-F5344CB8AC3E}">
        <p14:creationId xmlns:p14="http://schemas.microsoft.com/office/powerpoint/2010/main" val="379009370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rump Mediaeval"/>
        <a:ea typeface=""/>
        <a:cs typeface=""/>
      </a:majorFont>
      <a:minorFont>
        <a:latin typeface="Trump Mediaev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17422</TotalTime>
  <Words>4577</Words>
  <Application>Microsoft Office PowerPoint</Application>
  <PresentationFormat>On-screen Show (4:3)</PresentationFormat>
  <Paragraphs>846</Paragraphs>
  <Slides>120</Slides>
  <Notes>77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120</vt:i4>
      </vt:variant>
    </vt:vector>
  </HeadingPairs>
  <TitlesOfParts>
    <vt:vector size="129" baseType="lpstr">
      <vt:lpstr>Algerian</vt:lpstr>
      <vt:lpstr>Arial</vt:lpstr>
      <vt:lpstr>Calibri</vt:lpstr>
      <vt:lpstr>Old English Text MT</vt:lpstr>
      <vt:lpstr>Times</vt:lpstr>
      <vt:lpstr>Times New Roman</vt:lpstr>
      <vt:lpstr>Trump Mediaeval</vt:lpstr>
      <vt:lpstr>Wingdings</vt:lpstr>
      <vt:lpstr>Blank Presentation</vt:lpstr>
      <vt:lpstr>Utah State Council 2019-2020 Organizational Meeting  Saint Francis of Assisi Parish Council 1136 Orem, Utah  29 June 2019</vt:lpstr>
      <vt:lpstr>Utah State Council Organization Meeting  Breakfast (here in the gym) 8:00 AM – 8:59 AM</vt:lpstr>
      <vt:lpstr>Utah State Council Organization Meeting  Rosary (here in the gym) 9:00 AM – 9:25 AM</vt:lpstr>
      <vt:lpstr>Utah State Council Organization Meeting  Saint Francis of Assisi Orem, UT  29-JULY-2019 9:30 AM Come to Order</vt:lpstr>
      <vt:lpstr>Meeting Comes to Order</vt:lpstr>
      <vt:lpstr>Warden’s Report on Membership Cards</vt:lpstr>
      <vt:lpstr>Opening Prayer</vt:lpstr>
      <vt:lpstr>Pledge of Allegiance</vt:lpstr>
      <vt:lpstr>Pledge of Allegiance</vt:lpstr>
      <vt:lpstr>Mileage Coupons Don’t seal the envelope!</vt:lpstr>
      <vt:lpstr>Opening Remarks</vt:lpstr>
      <vt:lpstr>Chaplain Remarks</vt:lpstr>
      <vt:lpstr>Supreme Representative</vt:lpstr>
      <vt:lpstr>Break</vt:lpstr>
      <vt:lpstr>Working with your Parish Priest</vt:lpstr>
      <vt:lpstr>Fraternal Benefits</vt:lpstr>
      <vt:lpstr>Patriotic (4th) Degree Report</vt:lpstr>
      <vt:lpstr>Fourth-Degree Report</vt:lpstr>
      <vt:lpstr>Thank you!!!</vt:lpstr>
      <vt:lpstr>New Era Begins July 1st, 2019 </vt:lpstr>
      <vt:lpstr>Utah District Marshals</vt:lpstr>
      <vt:lpstr>Exemplifications 2019-2020</vt:lpstr>
      <vt:lpstr>4 District Projects </vt:lpstr>
      <vt:lpstr>March 29th, 2020</vt:lpstr>
      <vt:lpstr>PowerPoint Presentation</vt:lpstr>
      <vt:lpstr>“Faith in Action” Program Model</vt:lpstr>
      <vt:lpstr>Faith in Action</vt:lpstr>
      <vt:lpstr>Faith in Action</vt:lpstr>
      <vt:lpstr>Faith in Action</vt:lpstr>
      <vt:lpstr>KofC Utah State Insurance Policy</vt:lpstr>
      <vt:lpstr>Lunch Break</vt:lpstr>
      <vt:lpstr>Safe Environment</vt:lpstr>
      <vt:lpstr>Requirements</vt:lpstr>
      <vt:lpstr>Reporting</vt:lpstr>
      <vt:lpstr>Training/Knights</vt:lpstr>
      <vt:lpstr>Training/Diocese</vt:lpstr>
      <vt:lpstr>Training/Diocese</vt:lpstr>
      <vt:lpstr>Positions Requiring Training</vt:lpstr>
      <vt:lpstr>Positions Requiring Training</vt:lpstr>
      <vt:lpstr>Positions Requiring Background Checks</vt:lpstr>
      <vt:lpstr>Certificates</vt:lpstr>
      <vt:lpstr>Retention, Suspension, and Withdrawal Procedures</vt:lpstr>
      <vt:lpstr>Prepare for the Year Ahead</vt:lpstr>
      <vt:lpstr>Prepare for the Year Ahead</vt:lpstr>
      <vt:lpstr>Prepare for the Year Ahead</vt:lpstr>
      <vt:lpstr>Prepare for the Year Ahead</vt:lpstr>
      <vt:lpstr>Prepare for the Year Ahead</vt:lpstr>
      <vt:lpstr>Prepare for the Year Ahead</vt:lpstr>
      <vt:lpstr>PowerPoint Presentation</vt:lpstr>
      <vt:lpstr>Financial Secretary Break Out Session (Classrooms 1 &amp; 2)</vt:lpstr>
      <vt:lpstr>Prepare for Reporting</vt:lpstr>
      <vt:lpstr>Council Reporting</vt:lpstr>
      <vt:lpstr>Council Reporting, continued</vt:lpstr>
      <vt:lpstr>Council Reporting, continued</vt:lpstr>
      <vt:lpstr>Council Communication and Public Relations (PR)</vt:lpstr>
      <vt:lpstr>Public Relations</vt:lpstr>
      <vt:lpstr>Public Relations</vt:lpstr>
      <vt:lpstr>Communication</vt:lpstr>
      <vt:lpstr>Communication</vt:lpstr>
      <vt:lpstr>Council to Members Communication</vt:lpstr>
      <vt:lpstr>Council to Parish Communication</vt:lpstr>
      <vt:lpstr>Council to Community Communication</vt:lpstr>
      <vt:lpstr>Who Should Do This?</vt:lpstr>
      <vt:lpstr>Pictures</vt:lpstr>
      <vt:lpstr>Pictures</vt:lpstr>
      <vt:lpstr>Pictures</vt:lpstr>
      <vt:lpstr>Pictures</vt:lpstr>
      <vt:lpstr>Council Budget</vt:lpstr>
      <vt:lpstr>Budget for upcoming year</vt:lpstr>
      <vt:lpstr>Budget for upcoming year</vt:lpstr>
      <vt:lpstr>Approved  Items</vt:lpstr>
      <vt:lpstr>Where do we stand</vt:lpstr>
      <vt:lpstr>Updating easier</vt:lpstr>
      <vt:lpstr>Questions?</vt:lpstr>
      <vt:lpstr>Vocation Support for Seminarians</vt:lpstr>
      <vt:lpstr>John Valdez State Faith Director State Vocations Chairman</vt:lpstr>
      <vt:lpstr>Membership</vt:lpstr>
      <vt:lpstr>PowerPoint Presentation</vt:lpstr>
      <vt:lpstr>Membership</vt:lpstr>
      <vt:lpstr>PowerPoint Presentation</vt:lpstr>
      <vt:lpstr>Father McGivney Award</vt:lpstr>
      <vt:lpstr>Columbian Award</vt:lpstr>
      <vt:lpstr>Founders’ Award</vt:lpstr>
      <vt:lpstr>Fraternal Forms</vt:lpstr>
      <vt:lpstr>In Good Standing Status</vt:lpstr>
      <vt:lpstr>Membership</vt:lpstr>
      <vt:lpstr>Every Program an Opportunity</vt:lpstr>
      <vt:lpstr>Where do you find new members</vt:lpstr>
      <vt:lpstr>Church Drives</vt:lpstr>
      <vt:lpstr>These guys are willing to help</vt:lpstr>
      <vt:lpstr>Anywhere and Everywhere</vt:lpstr>
      <vt:lpstr>Schedule and Run Degrees</vt:lpstr>
      <vt:lpstr>Shining Armor Award</vt:lpstr>
      <vt:lpstr>Online Membership</vt:lpstr>
      <vt:lpstr>Online Membership</vt:lpstr>
      <vt:lpstr>Online Membership</vt:lpstr>
      <vt:lpstr>Online Membership</vt:lpstr>
      <vt:lpstr>Online Membership</vt:lpstr>
      <vt:lpstr>Online Membership</vt:lpstr>
      <vt:lpstr>Online Membership</vt:lpstr>
      <vt:lpstr>Online Membership</vt:lpstr>
      <vt:lpstr>Online Membership</vt:lpstr>
      <vt:lpstr>Online Membership</vt:lpstr>
      <vt:lpstr>Online Membership</vt:lpstr>
      <vt:lpstr>Online Membership</vt:lpstr>
      <vt:lpstr>Online Membership</vt:lpstr>
      <vt:lpstr>Online Membership</vt:lpstr>
      <vt:lpstr>Online Membership</vt:lpstr>
      <vt:lpstr>Online Membership</vt:lpstr>
      <vt:lpstr>Break</vt:lpstr>
      <vt:lpstr>The Lord’s Knights Car Club</vt:lpstr>
      <vt:lpstr>The Lord’s Knights Car Club</vt:lpstr>
      <vt:lpstr>PowerPoint Presentation</vt:lpstr>
      <vt:lpstr>LKCARCLUB.ORG “In God We Trust and Ride”  “In Service to One, In Service to All”  “Charity, Unity, Fraternity &amp; Patriotism”</vt:lpstr>
      <vt:lpstr>Closing Remarks</vt:lpstr>
      <vt:lpstr>Closing Remarks</vt:lpstr>
      <vt:lpstr>Closing Remarks</vt:lpstr>
      <vt:lpstr>Closing Prayer</vt:lpstr>
      <vt:lpstr>Utah State Council Organization Meeting Adjourned!  Mass is at 5:30 PM (Church) Honor Guard assemble at 4:30 PM 6:30 PM Social, 7:00 PM Dinner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Braford</dc:creator>
  <cp:lastModifiedBy>Karl VanMaren</cp:lastModifiedBy>
  <cp:revision>851</cp:revision>
  <cp:lastPrinted>2016-07-13T17:44:49Z</cp:lastPrinted>
  <dcterms:created xsi:type="dcterms:W3CDTF">2003-05-14T17:03:58Z</dcterms:created>
  <dcterms:modified xsi:type="dcterms:W3CDTF">2019-07-08T02:30:28Z</dcterms:modified>
</cp:coreProperties>
</file>